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8" r:id="rId1"/>
    <p:sldMasterId id="2147483986" r:id="rId2"/>
  </p:sldMasterIdLst>
  <p:notesMasterIdLst>
    <p:notesMasterId r:id="rId27"/>
  </p:notesMasterIdLst>
  <p:sldIdLst>
    <p:sldId id="448" r:id="rId3"/>
    <p:sldId id="292" r:id="rId4"/>
    <p:sldId id="449" r:id="rId5"/>
    <p:sldId id="303" r:id="rId6"/>
    <p:sldId id="298" r:id="rId7"/>
    <p:sldId id="329" r:id="rId8"/>
    <p:sldId id="413" r:id="rId9"/>
    <p:sldId id="414" r:id="rId10"/>
    <p:sldId id="416" r:id="rId11"/>
    <p:sldId id="417" r:id="rId12"/>
    <p:sldId id="333" r:id="rId13"/>
    <p:sldId id="428" r:id="rId14"/>
    <p:sldId id="474" r:id="rId15"/>
    <p:sldId id="385" r:id="rId16"/>
    <p:sldId id="476" r:id="rId17"/>
    <p:sldId id="477" r:id="rId18"/>
    <p:sldId id="479" r:id="rId19"/>
    <p:sldId id="478" r:id="rId20"/>
    <p:sldId id="395" r:id="rId21"/>
    <p:sldId id="433" r:id="rId22"/>
    <p:sldId id="437" r:id="rId23"/>
    <p:sldId id="480" r:id="rId24"/>
    <p:sldId id="473" r:id="rId25"/>
    <p:sldId id="290" r:id="rId2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3A1E3C-6EEE-4663-8989-F1A227E4FE8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8716F02A-5AC9-4AC6-A37F-C1CD6AD0D8B0}">
      <dgm:prSet phldrT="[Tekst]" custT="1"/>
      <dgm:spPr/>
      <dgm:t>
        <a:bodyPr/>
        <a:lstStyle/>
        <a:p>
          <a:r>
            <a:rPr lang="hr-HR" sz="2400" b="1" dirty="0" smtClean="0"/>
            <a:t>Javni natječaj</a:t>
          </a:r>
          <a:endParaRPr lang="hr-HR" sz="2400" b="1" dirty="0"/>
        </a:p>
      </dgm:t>
    </dgm:pt>
    <dgm:pt modelId="{E75CBF40-03EF-4C6C-896E-41F9F6223368}" type="parTrans" cxnId="{436FB443-A279-4359-821F-66E492CBB6D7}">
      <dgm:prSet/>
      <dgm:spPr/>
      <dgm:t>
        <a:bodyPr/>
        <a:lstStyle/>
        <a:p>
          <a:endParaRPr lang="hr-HR"/>
        </a:p>
      </dgm:t>
    </dgm:pt>
    <dgm:pt modelId="{7109BCC5-0214-4700-AF12-7ACD22F6DAF9}" type="sibTrans" cxnId="{436FB443-A279-4359-821F-66E492CBB6D7}">
      <dgm:prSet/>
      <dgm:spPr/>
      <dgm:t>
        <a:bodyPr/>
        <a:lstStyle/>
        <a:p>
          <a:endParaRPr lang="hr-HR"/>
        </a:p>
      </dgm:t>
    </dgm:pt>
    <dgm:pt modelId="{0FBAD8E5-663E-428F-A19A-CD5CEE43BF71}">
      <dgm:prSet phldrT="[Tekst]" custT="1"/>
      <dgm:spPr/>
      <dgm:t>
        <a:bodyPr/>
        <a:lstStyle/>
        <a:p>
          <a:r>
            <a:rPr lang="hr-HR" sz="1800" dirty="0" smtClean="0"/>
            <a:t>Otvoren do 60 dana</a:t>
          </a:r>
          <a:endParaRPr lang="hr-HR" sz="1800" dirty="0"/>
        </a:p>
      </dgm:t>
    </dgm:pt>
    <dgm:pt modelId="{24DC7ECA-E037-47A7-BD28-0E2FA6341040}" type="parTrans" cxnId="{59CA556D-0AD7-423B-B9F8-FB0D75CC2FE1}">
      <dgm:prSet/>
      <dgm:spPr/>
      <dgm:t>
        <a:bodyPr/>
        <a:lstStyle/>
        <a:p>
          <a:endParaRPr lang="hr-HR"/>
        </a:p>
      </dgm:t>
    </dgm:pt>
    <dgm:pt modelId="{F56CB8E2-66CD-41CD-9ACB-99C96A9D73F5}" type="sibTrans" cxnId="{59CA556D-0AD7-423B-B9F8-FB0D75CC2FE1}">
      <dgm:prSet/>
      <dgm:spPr/>
      <dgm:t>
        <a:bodyPr/>
        <a:lstStyle/>
        <a:p>
          <a:endParaRPr lang="hr-HR"/>
        </a:p>
      </dgm:t>
    </dgm:pt>
    <dgm:pt modelId="{1ED4FDAD-FFC9-42A4-976B-A9A4BEFC6D61}">
      <dgm:prSet phldrT="[Tekst]" custT="1"/>
      <dgm:spPr/>
      <dgm:t>
        <a:bodyPr/>
        <a:lstStyle/>
        <a:p>
          <a:r>
            <a:rPr lang="hr-HR" sz="1800" dirty="0" smtClean="0"/>
            <a:t>Povjerenstvo + odluka Direktora/Upravnog odbora -&gt; max.75 dana</a:t>
          </a:r>
          <a:endParaRPr lang="hr-HR" sz="1800" dirty="0"/>
        </a:p>
      </dgm:t>
    </dgm:pt>
    <dgm:pt modelId="{A8286A3A-E5D2-4941-9F00-EF7B0D6466A8}" type="parTrans" cxnId="{2CD114D4-464D-4A21-AC99-EA96A445DAB0}">
      <dgm:prSet/>
      <dgm:spPr/>
      <dgm:t>
        <a:bodyPr/>
        <a:lstStyle/>
        <a:p>
          <a:endParaRPr lang="hr-HR"/>
        </a:p>
      </dgm:t>
    </dgm:pt>
    <dgm:pt modelId="{54F54BD8-348C-4D0E-ACC1-BE9CA51441FD}" type="sibTrans" cxnId="{2CD114D4-464D-4A21-AC99-EA96A445DAB0}">
      <dgm:prSet/>
      <dgm:spPr/>
      <dgm:t>
        <a:bodyPr/>
        <a:lstStyle/>
        <a:p>
          <a:endParaRPr lang="hr-HR"/>
        </a:p>
      </dgm:t>
    </dgm:pt>
    <dgm:pt modelId="{057A420E-CEAB-42F2-94CB-4BC046324E26}">
      <dgm:prSet phldrT="[Tekst]" custT="1"/>
      <dgm:spPr/>
      <dgm:t>
        <a:bodyPr/>
        <a:lstStyle/>
        <a:p>
          <a:r>
            <a:rPr lang="hr-HR" sz="2000" b="1" dirty="0" smtClean="0"/>
            <a:t>Javni poziv za neposredno sufinanciranje</a:t>
          </a:r>
          <a:endParaRPr lang="hr-HR" sz="2000" b="1" dirty="0"/>
        </a:p>
      </dgm:t>
    </dgm:pt>
    <dgm:pt modelId="{F6017513-5940-4817-ABA2-0EF7E9FF8A7C}" type="parTrans" cxnId="{BD680D48-A7EE-4049-8F14-17521924DD18}">
      <dgm:prSet/>
      <dgm:spPr/>
      <dgm:t>
        <a:bodyPr/>
        <a:lstStyle/>
        <a:p>
          <a:endParaRPr lang="hr-HR"/>
        </a:p>
      </dgm:t>
    </dgm:pt>
    <dgm:pt modelId="{A25A1149-4CCD-485C-8290-CC4CC162906E}" type="sibTrans" cxnId="{BD680D48-A7EE-4049-8F14-17521924DD18}">
      <dgm:prSet/>
      <dgm:spPr/>
      <dgm:t>
        <a:bodyPr/>
        <a:lstStyle/>
        <a:p>
          <a:endParaRPr lang="hr-HR"/>
        </a:p>
      </dgm:t>
    </dgm:pt>
    <dgm:pt modelId="{D0E2AA79-D3C3-475B-BA86-05FC037A7689}">
      <dgm:prSet phldrT="[Tekst]" custT="1"/>
      <dgm:spPr/>
      <dgm:t>
        <a:bodyPr/>
        <a:lstStyle/>
        <a:p>
          <a:r>
            <a:rPr lang="hr-HR" sz="1800" dirty="0" smtClean="0"/>
            <a:t>Otvoren tijekom kalendarske godine do isteka sredstava</a:t>
          </a:r>
          <a:endParaRPr lang="hr-HR" sz="1800" dirty="0"/>
        </a:p>
      </dgm:t>
    </dgm:pt>
    <dgm:pt modelId="{05C3B7A7-8F66-4BCE-A686-505F1C4CA917}" type="parTrans" cxnId="{DEB86D07-ED1B-49EF-B663-6EAC1DB8AEB5}">
      <dgm:prSet/>
      <dgm:spPr/>
      <dgm:t>
        <a:bodyPr/>
        <a:lstStyle/>
        <a:p>
          <a:endParaRPr lang="hr-HR"/>
        </a:p>
      </dgm:t>
    </dgm:pt>
    <dgm:pt modelId="{1F03F0DE-7BEB-4F16-AE0A-29C1A7FB80A0}" type="sibTrans" cxnId="{DEB86D07-ED1B-49EF-B663-6EAC1DB8AEB5}">
      <dgm:prSet/>
      <dgm:spPr/>
      <dgm:t>
        <a:bodyPr/>
        <a:lstStyle/>
        <a:p>
          <a:endParaRPr lang="hr-HR"/>
        </a:p>
      </dgm:t>
    </dgm:pt>
    <dgm:pt modelId="{22941B24-3D7C-4662-B14B-44F9407645F2}">
      <dgm:prSet phldrT="[Tekst]" custT="1"/>
      <dgm:spPr/>
      <dgm:t>
        <a:bodyPr/>
        <a:lstStyle/>
        <a:p>
          <a:r>
            <a:rPr lang="hr-HR" sz="1800" dirty="0" smtClean="0"/>
            <a:t>Brze odluke (max.45 dana)</a:t>
          </a:r>
          <a:endParaRPr lang="hr-HR" sz="1800" dirty="0"/>
        </a:p>
      </dgm:t>
    </dgm:pt>
    <dgm:pt modelId="{D57E89C3-6A67-47A0-B39E-E95193EF3F5F}" type="parTrans" cxnId="{35C6038A-07D6-4B13-BE4F-7CB9C6CCCBF2}">
      <dgm:prSet/>
      <dgm:spPr/>
      <dgm:t>
        <a:bodyPr/>
        <a:lstStyle/>
        <a:p>
          <a:endParaRPr lang="hr-HR"/>
        </a:p>
      </dgm:t>
    </dgm:pt>
    <dgm:pt modelId="{22006868-6E8C-46AC-A763-9E042F78175A}" type="sibTrans" cxnId="{35C6038A-07D6-4B13-BE4F-7CB9C6CCCBF2}">
      <dgm:prSet/>
      <dgm:spPr/>
      <dgm:t>
        <a:bodyPr/>
        <a:lstStyle/>
        <a:p>
          <a:endParaRPr lang="hr-HR"/>
        </a:p>
      </dgm:t>
    </dgm:pt>
    <dgm:pt modelId="{926BD93C-8F6D-41F5-A8FF-63330292F5A6}">
      <dgm:prSet phldrT="[Tekst]" custT="1"/>
      <dgm:spPr/>
      <dgm:t>
        <a:bodyPr/>
        <a:lstStyle/>
        <a:p>
          <a:r>
            <a:rPr lang="hr-HR" sz="1800" dirty="0" smtClean="0"/>
            <a:t>Jednostavni projekti bez potrebe za rangiranjem zahtijeva, manji iznosi</a:t>
          </a:r>
          <a:endParaRPr lang="hr-HR" sz="1800" dirty="0"/>
        </a:p>
      </dgm:t>
    </dgm:pt>
    <dgm:pt modelId="{C2B67AAE-70A6-468F-A991-B7B6E8E2C9D9}" type="parTrans" cxnId="{987D5C8C-F537-4B0D-8134-89E74707D3D8}">
      <dgm:prSet/>
      <dgm:spPr/>
      <dgm:t>
        <a:bodyPr/>
        <a:lstStyle/>
        <a:p>
          <a:endParaRPr lang="hr-HR"/>
        </a:p>
      </dgm:t>
    </dgm:pt>
    <dgm:pt modelId="{B2F47574-E02E-4A72-AEE4-8512C4B888F3}" type="sibTrans" cxnId="{987D5C8C-F537-4B0D-8134-89E74707D3D8}">
      <dgm:prSet/>
      <dgm:spPr/>
      <dgm:t>
        <a:bodyPr/>
        <a:lstStyle/>
        <a:p>
          <a:endParaRPr lang="hr-HR"/>
        </a:p>
      </dgm:t>
    </dgm:pt>
    <dgm:pt modelId="{78254123-E750-4CD8-A566-8E3E847B8A9B}">
      <dgm:prSet phldrT="[Tekst]" custT="1"/>
      <dgm:spPr/>
      <dgm:t>
        <a:bodyPr/>
        <a:lstStyle/>
        <a:p>
          <a:r>
            <a:rPr lang="hr-HR" sz="1800" dirty="0" smtClean="0"/>
            <a:t>Princip „Tko prvi…” uz zadovoljavanje svih propisanih uvjeta</a:t>
          </a:r>
          <a:endParaRPr lang="hr-HR" sz="1800" dirty="0"/>
        </a:p>
      </dgm:t>
    </dgm:pt>
    <dgm:pt modelId="{48300C49-441E-4329-84E9-797DB66DB524}" type="parTrans" cxnId="{B90DD0C1-78C3-4ED8-A577-20FB8946D9B9}">
      <dgm:prSet/>
      <dgm:spPr/>
      <dgm:t>
        <a:bodyPr/>
        <a:lstStyle/>
        <a:p>
          <a:endParaRPr lang="hr-HR"/>
        </a:p>
      </dgm:t>
    </dgm:pt>
    <dgm:pt modelId="{F6321A1A-3AFF-4C38-8122-A3603E814354}" type="sibTrans" cxnId="{B90DD0C1-78C3-4ED8-A577-20FB8946D9B9}">
      <dgm:prSet/>
      <dgm:spPr/>
      <dgm:t>
        <a:bodyPr/>
        <a:lstStyle/>
        <a:p>
          <a:endParaRPr lang="hr-HR"/>
        </a:p>
      </dgm:t>
    </dgm:pt>
    <dgm:pt modelId="{D4CC6B5E-035F-43B8-9637-B1791C8B1FB1}">
      <dgm:prSet phldrT="[Tekst]"/>
      <dgm:spPr/>
      <dgm:t>
        <a:bodyPr/>
        <a:lstStyle/>
        <a:p>
          <a:endParaRPr lang="hr-HR" sz="2000" dirty="0"/>
        </a:p>
      </dgm:t>
    </dgm:pt>
    <dgm:pt modelId="{3029FFCB-D20F-4C79-87DE-6B847FD5DB8B}" type="parTrans" cxnId="{7E703865-C1CC-486E-9D7B-A1BC131B7F4B}">
      <dgm:prSet/>
      <dgm:spPr/>
      <dgm:t>
        <a:bodyPr/>
        <a:lstStyle/>
        <a:p>
          <a:endParaRPr lang="hr-HR"/>
        </a:p>
      </dgm:t>
    </dgm:pt>
    <dgm:pt modelId="{8AF833F0-88E4-4587-B177-D599D3393672}" type="sibTrans" cxnId="{7E703865-C1CC-486E-9D7B-A1BC131B7F4B}">
      <dgm:prSet/>
      <dgm:spPr/>
      <dgm:t>
        <a:bodyPr/>
        <a:lstStyle/>
        <a:p>
          <a:endParaRPr lang="hr-HR"/>
        </a:p>
      </dgm:t>
    </dgm:pt>
    <dgm:pt modelId="{CDB7E22C-B48C-4A26-9CF5-51005BFA6B56}">
      <dgm:prSet phldrT="[Tekst]"/>
      <dgm:spPr/>
      <dgm:t>
        <a:bodyPr/>
        <a:lstStyle/>
        <a:p>
          <a:endParaRPr lang="hr-HR" sz="2000" dirty="0"/>
        </a:p>
      </dgm:t>
    </dgm:pt>
    <dgm:pt modelId="{86CBE300-BBC7-4D85-9D65-5400DBE2781E}" type="parTrans" cxnId="{EAD0BE10-463F-4FAE-8FBB-2394C7347D5A}">
      <dgm:prSet/>
      <dgm:spPr/>
      <dgm:t>
        <a:bodyPr/>
        <a:lstStyle/>
        <a:p>
          <a:endParaRPr lang="hr-HR"/>
        </a:p>
      </dgm:t>
    </dgm:pt>
    <dgm:pt modelId="{EBF126BF-5210-45F8-B267-A2EE0174C7AF}" type="sibTrans" cxnId="{EAD0BE10-463F-4FAE-8FBB-2394C7347D5A}">
      <dgm:prSet/>
      <dgm:spPr/>
      <dgm:t>
        <a:bodyPr/>
        <a:lstStyle/>
        <a:p>
          <a:endParaRPr lang="hr-HR"/>
        </a:p>
      </dgm:t>
    </dgm:pt>
    <dgm:pt modelId="{24BAE916-A80F-4832-8655-A5D7CE572217}">
      <dgm:prSet phldrT="[Tekst]" custT="1"/>
      <dgm:spPr/>
      <dgm:t>
        <a:bodyPr/>
        <a:lstStyle/>
        <a:p>
          <a:r>
            <a:rPr lang="hr-HR" sz="1800" dirty="0" smtClean="0"/>
            <a:t>Složeni investicijski projekti – natjecanje kvalitetom za raspoloživa sredstva Fonda</a:t>
          </a:r>
          <a:endParaRPr lang="hr-HR" sz="1800" dirty="0"/>
        </a:p>
      </dgm:t>
    </dgm:pt>
    <dgm:pt modelId="{63DD9E75-5477-493E-BA7C-931B812209FF}" type="parTrans" cxnId="{B421A705-B94D-43CC-87A8-3FF4BBEEB0BE}">
      <dgm:prSet/>
      <dgm:spPr/>
      <dgm:t>
        <a:bodyPr/>
        <a:lstStyle/>
        <a:p>
          <a:endParaRPr lang="hr-HR"/>
        </a:p>
      </dgm:t>
    </dgm:pt>
    <dgm:pt modelId="{382D72AA-D3D1-4325-9B14-B096FA125D38}" type="sibTrans" cxnId="{B421A705-B94D-43CC-87A8-3FF4BBEEB0BE}">
      <dgm:prSet/>
      <dgm:spPr/>
      <dgm:t>
        <a:bodyPr/>
        <a:lstStyle/>
        <a:p>
          <a:endParaRPr lang="hr-HR"/>
        </a:p>
      </dgm:t>
    </dgm:pt>
    <dgm:pt modelId="{9FB61898-B691-4FE7-BB1A-A2B4E574A7F2}" type="pres">
      <dgm:prSet presAssocID="{5B3A1E3C-6EEE-4663-8989-F1A227E4FE8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3EAF832-801D-427B-AA1B-15E5E1622EC8}" type="pres">
      <dgm:prSet presAssocID="{8716F02A-5AC9-4AC6-A37F-C1CD6AD0D8B0}" presName="composite" presStyleCnt="0"/>
      <dgm:spPr/>
      <dgm:t>
        <a:bodyPr/>
        <a:lstStyle/>
        <a:p>
          <a:endParaRPr lang="hr-HR"/>
        </a:p>
      </dgm:t>
    </dgm:pt>
    <dgm:pt modelId="{6C7DACCA-134A-4E4D-9C52-EEA381824913}" type="pres">
      <dgm:prSet presAssocID="{8716F02A-5AC9-4AC6-A37F-C1CD6AD0D8B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DF2E78D-697C-45A4-8773-C91CAA3AF32E}" type="pres">
      <dgm:prSet presAssocID="{8716F02A-5AC9-4AC6-A37F-C1CD6AD0D8B0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E3454C6-DE69-4778-B0FB-178139EB3531}" type="pres">
      <dgm:prSet presAssocID="{7109BCC5-0214-4700-AF12-7ACD22F6DAF9}" presName="space" presStyleCnt="0"/>
      <dgm:spPr/>
      <dgm:t>
        <a:bodyPr/>
        <a:lstStyle/>
        <a:p>
          <a:endParaRPr lang="hr-HR"/>
        </a:p>
      </dgm:t>
    </dgm:pt>
    <dgm:pt modelId="{F2E4E7C6-9CB5-4D83-A4FB-D8507DCC74DD}" type="pres">
      <dgm:prSet presAssocID="{057A420E-CEAB-42F2-94CB-4BC046324E26}" presName="composite" presStyleCnt="0"/>
      <dgm:spPr/>
      <dgm:t>
        <a:bodyPr/>
        <a:lstStyle/>
        <a:p>
          <a:endParaRPr lang="hr-HR"/>
        </a:p>
      </dgm:t>
    </dgm:pt>
    <dgm:pt modelId="{738C404A-6A9F-45C1-8386-475F8AB702A8}" type="pres">
      <dgm:prSet presAssocID="{057A420E-CEAB-42F2-94CB-4BC046324E2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FA06798-43FD-44EE-AC30-7D65372396FF}" type="pres">
      <dgm:prSet presAssocID="{057A420E-CEAB-42F2-94CB-4BC046324E26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6559C88-FF6C-45B6-9BED-D569AB2C3586}" type="presOf" srcId="{1ED4FDAD-FFC9-42A4-976B-A9A4BEFC6D61}" destId="{3DF2E78D-697C-45A4-8773-C91CAA3AF32E}" srcOrd="0" destOrd="1" presId="urn:microsoft.com/office/officeart/2005/8/layout/hList1"/>
    <dgm:cxn modelId="{436FB443-A279-4359-821F-66E492CBB6D7}" srcId="{5B3A1E3C-6EEE-4663-8989-F1A227E4FE82}" destId="{8716F02A-5AC9-4AC6-A37F-C1CD6AD0D8B0}" srcOrd="0" destOrd="0" parTransId="{E75CBF40-03EF-4C6C-896E-41F9F6223368}" sibTransId="{7109BCC5-0214-4700-AF12-7ACD22F6DAF9}"/>
    <dgm:cxn modelId="{2CD114D4-464D-4A21-AC99-EA96A445DAB0}" srcId="{8716F02A-5AC9-4AC6-A37F-C1CD6AD0D8B0}" destId="{1ED4FDAD-FFC9-42A4-976B-A9A4BEFC6D61}" srcOrd="1" destOrd="0" parTransId="{A8286A3A-E5D2-4941-9F00-EF7B0D6466A8}" sibTransId="{54F54BD8-348C-4D0E-ACC1-BE9CA51441FD}"/>
    <dgm:cxn modelId="{5BA556A5-7BCD-476B-A6A5-5E86502DFD39}" type="presOf" srcId="{CDB7E22C-B48C-4A26-9CF5-51005BFA6B56}" destId="{3DF2E78D-697C-45A4-8773-C91CAA3AF32E}" srcOrd="0" destOrd="3" presId="urn:microsoft.com/office/officeart/2005/8/layout/hList1"/>
    <dgm:cxn modelId="{DBB0D66F-66F1-4D91-B488-04C7DD73F66C}" type="presOf" srcId="{D4CC6B5E-035F-43B8-9637-B1791C8B1FB1}" destId="{3DF2E78D-697C-45A4-8773-C91CAA3AF32E}" srcOrd="0" destOrd="4" presId="urn:microsoft.com/office/officeart/2005/8/layout/hList1"/>
    <dgm:cxn modelId="{F00CFF48-2B3E-4248-9545-EE0ADAC9F5CC}" type="presOf" srcId="{5B3A1E3C-6EEE-4663-8989-F1A227E4FE82}" destId="{9FB61898-B691-4FE7-BB1A-A2B4E574A7F2}" srcOrd="0" destOrd="0" presId="urn:microsoft.com/office/officeart/2005/8/layout/hList1"/>
    <dgm:cxn modelId="{9C1B9521-7179-47F3-B6B4-157E8BB2E43B}" type="presOf" srcId="{D0E2AA79-D3C3-475B-BA86-05FC037A7689}" destId="{5FA06798-43FD-44EE-AC30-7D65372396FF}" srcOrd="0" destOrd="0" presId="urn:microsoft.com/office/officeart/2005/8/layout/hList1"/>
    <dgm:cxn modelId="{987D5C8C-F537-4B0D-8134-89E74707D3D8}" srcId="{057A420E-CEAB-42F2-94CB-4BC046324E26}" destId="{926BD93C-8F6D-41F5-A8FF-63330292F5A6}" srcOrd="2" destOrd="0" parTransId="{C2B67AAE-70A6-468F-A991-B7B6E8E2C9D9}" sibTransId="{B2F47574-E02E-4A72-AEE4-8512C4B888F3}"/>
    <dgm:cxn modelId="{EAD0BE10-463F-4FAE-8FBB-2394C7347D5A}" srcId="{8716F02A-5AC9-4AC6-A37F-C1CD6AD0D8B0}" destId="{CDB7E22C-B48C-4A26-9CF5-51005BFA6B56}" srcOrd="3" destOrd="0" parTransId="{86CBE300-BBC7-4D85-9D65-5400DBE2781E}" sibTransId="{EBF126BF-5210-45F8-B267-A2EE0174C7AF}"/>
    <dgm:cxn modelId="{FDB81DC9-2CE3-4E2C-93FF-18C02B2AF934}" type="presOf" srcId="{78254123-E750-4CD8-A566-8E3E847B8A9B}" destId="{5FA06798-43FD-44EE-AC30-7D65372396FF}" srcOrd="0" destOrd="3" presId="urn:microsoft.com/office/officeart/2005/8/layout/hList1"/>
    <dgm:cxn modelId="{A2056DDE-AAF2-4927-A814-1D778AA64433}" type="presOf" srcId="{22941B24-3D7C-4662-B14B-44F9407645F2}" destId="{5FA06798-43FD-44EE-AC30-7D65372396FF}" srcOrd="0" destOrd="1" presId="urn:microsoft.com/office/officeart/2005/8/layout/hList1"/>
    <dgm:cxn modelId="{CC350CB1-1DAE-426F-B9DD-DEAC62980B7D}" type="presOf" srcId="{8716F02A-5AC9-4AC6-A37F-C1CD6AD0D8B0}" destId="{6C7DACCA-134A-4E4D-9C52-EEA381824913}" srcOrd="0" destOrd="0" presId="urn:microsoft.com/office/officeart/2005/8/layout/hList1"/>
    <dgm:cxn modelId="{6FE173C7-D596-412C-89F1-C0E133B7A3F1}" type="presOf" srcId="{0FBAD8E5-663E-428F-A19A-CD5CEE43BF71}" destId="{3DF2E78D-697C-45A4-8773-C91CAA3AF32E}" srcOrd="0" destOrd="0" presId="urn:microsoft.com/office/officeart/2005/8/layout/hList1"/>
    <dgm:cxn modelId="{BD680D48-A7EE-4049-8F14-17521924DD18}" srcId="{5B3A1E3C-6EEE-4663-8989-F1A227E4FE82}" destId="{057A420E-CEAB-42F2-94CB-4BC046324E26}" srcOrd="1" destOrd="0" parTransId="{F6017513-5940-4817-ABA2-0EF7E9FF8A7C}" sibTransId="{A25A1149-4CCD-485C-8290-CC4CC162906E}"/>
    <dgm:cxn modelId="{B90DD0C1-78C3-4ED8-A577-20FB8946D9B9}" srcId="{057A420E-CEAB-42F2-94CB-4BC046324E26}" destId="{78254123-E750-4CD8-A566-8E3E847B8A9B}" srcOrd="3" destOrd="0" parTransId="{48300C49-441E-4329-84E9-797DB66DB524}" sibTransId="{F6321A1A-3AFF-4C38-8122-A3603E814354}"/>
    <dgm:cxn modelId="{35C6038A-07D6-4B13-BE4F-7CB9C6CCCBF2}" srcId="{057A420E-CEAB-42F2-94CB-4BC046324E26}" destId="{22941B24-3D7C-4662-B14B-44F9407645F2}" srcOrd="1" destOrd="0" parTransId="{D57E89C3-6A67-47A0-B39E-E95193EF3F5F}" sibTransId="{22006868-6E8C-46AC-A763-9E042F78175A}"/>
    <dgm:cxn modelId="{9CC4C546-B17D-4B2B-9BE4-3A5CA8AB5E92}" type="presOf" srcId="{24BAE916-A80F-4832-8655-A5D7CE572217}" destId="{3DF2E78D-697C-45A4-8773-C91CAA3AF32E}" srcOrd="0" destOrd="2" presId="urn:microsoft.com/office/officeart/2005/8/layout/hList1"/>
    <dgm:cxn modelId="{7E703865-C1CC-486E-9D7B-A1BC131B7F4B}" srcId="{8716F02A-5AC9-4AC6-A37F-C1CD6AD0D8B0}" destId="{D4CC6B5E-035F-43B8-9637-B1791C8B1FB1}" srcOrd="4" destOrd="0" parTransId="{3029FFCB-D20F-4C79-87DE-6B847FD5DB8B}" sibTransId="{8AF833F0-88E4-4587-B177-D599D3393672}"/>
    <dgm:cxn modelId="{FB1D9924-1410-4C6E-8D15-4CB2D5DBEC9C}" type="presOf" srcId="{926BD93C-8F6D-41F5-A8FF-63330292F5A6}" destId="{5FA06798-43FD-44EE-AC30-7D65372396FF}" srcOrd="0" destOrd="2" presId="urn:microsoft.com/office/officeart/2005/8/layout/hList1"/>
    <dgm:cxn modelId="{59CA556D-0AD7-423B-B9F8-FB0D75CC2FE1}" srcId="{8716F02A-5AC9-4AC6-A37F-C1CD6AD0D8B0}" destId="{0FBAD8E5-663E-428F-A19A-CD5CEE43BF71}" srcOrd="0" destOrd="0" parTransId="{24DC7ECA-E037-47A7-BD28-0E2FA6341040}" sibTransId="{F56CB8E2-66CD-41CD-9ACB-99C96A9D73F5}"/>
    <dgm:cxn modelId="{13EE0D23-8247-47AA-9AF9-9919B1A5A0AE}" type="presOf" srcId="{057A420E-CEAB-42F2-94CB-4BC046324E26}" destId="{738C404A-6A9F-45C1-8386-475F8AB702A8}" srcOrd="0" destOrd="0" presId="urn:microsoft.com/office/officeart/2005/8/layout/hList1"/>
    <dgm:cxn modelId="{DEB86D07-ED1B-49EF-B663-6EAC1DB8AEB5}" srcId="{057A420E-CEAB-42F2-94CB-4BC046324E26}" destId="{D0E2AA79-D3C3-475B-BA86-05FC037A7689}" srcOrd="0" destOrd="0" parTransId="{05C3B7A7-8F66-4BCE-A686-505F1C4CA917}" sibTransId="{1F03F0DE-7BEB-4F16-AE0A-29C1A7FB80A0}"/>
    <dgm:cxn modelId="{B421A705-B94D-43CC-87A8-3FF4BBEEB0BE}" srcId="{8716F02A-5AC9-4AC6-A37F-C1CD6AD0D8B0}" destId="{24BAE916-A80F-4832-8655-A5D7CE572217}" srcOrd="2" destOrd="0" parTransId="{63DD9E75-5477-493E-BA7C-931B812209FF}" sibTransId="{382D72AA-D3D1-4325-9B14-B096FA125D38}"/>
    <dgm:cxn modelId="{6A548031-F411-4F83-B61E-681F9F751759}" type="presParOf" srcId="{9FB61898-B691-4FE7-BB1A-A2B4E574A7F2}" destId="{83EAF832-801D-427B-AA1B-15E5E1622EC8}" srcOrd="0" destOrd="0" presId="urn:microsoft.com/office/officeart/2005/8/layout/hList1"/>
    <dgm:cxn modelId="{B22D8DAB-9E66-4D1C-BE2F-4B960B6E2A0B}" type="presParOf" srcId="{83EAF832-801D-427B-AA1B-15E5E1622EC8}" destId="{6C7DACCA-134A-4E4D-9C52-EEA381824913}" srcOrd="0" destOrd="0" presId="urn:microsoft.com/office/officeart/2005/8/layout/hList1"/>
    <dgm:cxn modelId="{F0343B99-E5D3-44D7-AA82-0BE4EB4E24BF}" type="presParOf" srcId="{83EAF832-801D-427B-AA1B-15E5E1622EC8}" destId="{3DF2E78D-697C-45A4-8773-C91CAA3AF32E}" srcOrd="1" destOrd="0" presId="urn:microsoft.com/office/officeart/2005/8/layout/hList1"/>
    <dgm:cxn modelId="{9EB64393-FFD8-4E8B-92A9-532ED969F5C4}" type="presParOf" srcId="{9FB61898-B691-4FE7-BB1A-A2B4E574A7F2}" destId="{1E3454C6-DE69-4778-B0FB-178139EB3531}" srcOrd="1" destOrd="0" presId="urn:microsoft.com/office/officeart/2005/8/layout/hList1"/>
    <dgm:cxn modelId="{9CCE113A-C878-4619-A831-36637C19DBC5}" type="presParOf" srcId="{9FB61898-B691-4FE7-BB1A-A2B4E574A7F2}" destId="{F2E4E7C6-9CB5-4D83-A4FB-D8507DCC74DD}" srcOrd="2" destOrd="0" presId="urn:microsoft.com/office/officeart/2005/8/layout/hList1"/>
    <dgm:cxn modelId="{DC18C640-27F9-4274-B5B0-4EEC8D8DB7C2}" type="presParOf" srcId="{F2E4E7C6-9CB5-4D83-A4FB-D8507DCC74DD}" destId="{738C404A-6A9F-45C1-8386-475F8AB702A8}" srcOrd="0" destOrd="0" presId="urn:microsoft.com/office/officeart/2005/8/layout/hList1"/>
    <dgm:cxn modelId="{8B5E1B00-4054-4C18-8860-61413D27694F}" type="presParOf" srcId="{F2E4E7C6-9CB5-4D83-A4FB-D8507DCC74DD}" destId="{5FA06798-43FD-44EE-AC30-7D65372396F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95DFDA-44A4-4BE5-8FDC-43A2295C6388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A72747A2-C210-4AFF-8B7B-1C6B1B32EB05}">
      <dgm:prSet phldrT="[Tekst]" custT="1"/>
      <dgm:spPr/>
      <dgm:t>
        <a:bodyPr/>
        <a:lstStyle/>
        <a:p>
          <a:r>
            <a:rPr lang="hr-HR" sz="1600" b="1" dirty="0" smtClean="0"/>
            <a:t>40%</a:t>
          </a:r>
        </a:p>
        <a:p>
          <a:endParaRPr lang="hr-HR" sz="1000" dirty="0" smtClean="0"/>
        </a:p>
        <a:p>
          <a:r>
            <a:rPr lang="hr-HR" sz="1400" dirty="0" smtClean="0"/>
            <a:t>Svi ostali</a:t>
          </a:r>
          <a:endParaRPr lang="hr-HR" sz="1400" dirty="0"/>
        </a:p>
      </dgm:t>
    </dgm:pt>
    <dgm:pt modelId="{ED590160-73AD-4AB6-980C-72B2732917A0}" type="parTrans" cxnId="{B1C8D080-B6B4-415A-9BF6-91B07FEE5B0C}">
      <dgm:prSet/>
      <dgm:spPr/>
      <dgm:t>
        <a:bodyPr/>
        <a:lstStyle/>
        <a:p>
          <a:endParaRPr lang="hr-HR"/>
        </a:p>
      </dgm:t>
    </dgm:pt>
    <dgm:pt modelId="{B5935743-70BD-4637-A9A1-91A3A3A0BAC8}" type="sibTrans" cxnId="{B1C8D080-B6B4-415A-9BF6-91B07FEE5B0C}">
      <dgm:prSet/>
      <dgm:spPr/>
      <dgm:t>
        <a:bodyPr/>
        <a:lstStyle/>
        <a:p>
          <a:endParaRPr lang="hr-HR"/>
        </a:p>
      </dgm:t>
    </dgm:pt>
    <dgm:pt modelId="{D2E45DB3-71EA-4A32-8F19-668089BB4E4F}">
      <dgm:prSet phldrT="[Tekst]" custT="1"/>
      <dgm:spPr/>
      <dgm:t>
        <a:bodyPr/>
        <a:lstStyle/>
        <a:p>
          <a:r>
            <a:rPr lang="hr-HR" sz="1600" b="1" dirty="0" smtClean="0"/>
            <a:t>60%</a:t>
          </a:r>
        </a:p>
        <a:p>
          <a:endParaRPr lang="hr-HR" sz="1100" dirty="0" smtClean="0"/>
        </a:p>
        <a:p>
          <a:r>
            <a:rPr lang="hr-HR" sz="1400" dirty="0" smtClean="0"/>
            <a:t>Druga skupina otoka</a:t>
          </a:r>
        </a:p>
        <a:p>
          <a:r>
            <a:rPr lang="hr-HR" sz="1400" dirty="0" smtClean="0"/>
            <a:t>Brdsko-planinska područja</a:t>
          </a:r>
        </a:p>
        <a:p>
          <a:r>
            <a:rPr lang="hr-HR" sz="1400" dirty="0" smtClean="0"/>
            <a:t>Druga skupina JLP(R)S</a:t>
          </a:r>
          <a:endParaRPr lang="hr-HR" sz="1400" dirty="0"/>
        </a:p>
      </dgm:t>
    </dgm:pt>
    <dgm:pt modelId="{7818E0A4-4412-4C86-872E-FFACDC24A8AE}" type="parTrans" cxnId="{A7417BE2-D36C-439F-85E7-71851477BF52}">
      <dgm:prSet/>
      <dgm:spPr/>
      <dgm:t>
        <a:bodyPr/>
        <a:lstStyle/>
        <a:p>
          <a:endParaRPr lang="hr-HR"/>
        </a:p>
      </dgm:t>
    </dgm:pt>
    <dgm:pt modelId="{CA4201CB-9E46-434B-8AF3-6A2C66AE4D70}" type="sibTrans" cxnId="{A7417BE2-D36C-439F-85E7-71851477BF52}">
      <dgm:prSet/>
      <dgm:spPr/>
      <dgm:t>
        <a:bodyPr/>
        <a:lstStyle/>
        <a:p>
          <a:endParaRPr lang="hr-HR"/>
        </a:p>
      </dgm:t>
    </dgm:pt>
    <dgm:pt modelId="{10E8109B-01D6-4E94-9A3F-550514843C2C}">
      <dgm:prSet phldrT="[Tekst]" custT="1"/>
      <dgm:spPr/>
      <dgm:t>
        <a:bodyPr/>
        <a:lstStyle/>
        <a:p>
          <a:r>
            <a:rPr lang="hr-HR" sz="1600" b="1" dirty="0" smtClean="0"/>
            <a:t>80%</a:t>
          </a:r>
        </a:p>
        <a:p>
          <a:r>
            <a:rPr lang="hr-HR" sz="1400" dirty="0" smtClean="0"/>
            <a:t>Područja posebne državne skrbi</a:t>
          </a:r>
        </a:p>
        <a:p>
          <a:r>
            <a:rPr lang="hr-HR" sz="1400" dirty="0" smtClean="0"/>
            <a:t>Prva skupina otoka</a:t>
          </a:r>
        </a:p>
        <a:p>
          <a:r>
            <a:rPr lang="hr-HR" sz="1400" dirty="0" smtClean="0"/>
            <a:t>Prva skupina JLP(R)S</a:t>
          </a:r>
        </a:p>
        <a:p>
          <a:r>
            <a:rPr lang="hr-HR" sz="1400" dirty="0" smtClean="0"/>
            <a:t>Zaštićeni dijelovi prirode</a:t>
          </a:r>
        </a:p>
        <a:p>
          <a:r>
            <a:rPr lang="hr-HR" sz="1400" dirty="0" smtClean="0"/>
            <a:t>Objekti za gosp. otpadom (osim reg. i </a:t>
          </a:r>
          <a:r>
            <a:rPr lang="hr-HR" sz="1400" dirty="0" err="1" smtClean="0"/>
            <a:t>žup</a:t>
          </a:r>
          <a:r>
            <a:rPr lang="hr-HR" sz="1400" dirty="0" smtClean="0"/>
            <a:t>. CGO)</a:t>
          </a:r>
          <a:endParaRPr lang="hr-HR" sz="1400" dirty="0"/>
        </a:p>
      </dgm:t>
    </dgm:pt>
    <dgm:pt modelId="{70B84F80-3BC4-42AA-82AB-6E203325752B}" type="parTrans" cxnId="{91BEC46B-856C-4E72-A840-FBE784413D72}">
      <dgm:prSet/>
      <dgm:spPr/>
      <dgm:t>
        <a:bodyPr/>
        <a:lstStyle/>
        <a:p>
          <a:endParaRPr lang="hr-HR"/>
        </a:p>
      </dgm:t>
    </dgm:pt>
    <dgm:pt modelId="{D1523244-3673-4BB7-84F0-D33D8B824A36}" type="sibTrans" cxnId="{91BEC46B-856C-4E72-A840-FBE784413D72}">
      <dgm:prSet/>
      <dgm:spPr/>
      <dgm:t>
        <a:bodyPr/>
        <a:lstStyle/>
        <a:p>
          <a:endParaRPr lang="hr-HR"/>
        </a:p>
      </dgm:t>
    </dgm:pt>
    <dgm:pt modelId="{CB325E91-6372-4529-85CF-321968FA5F22}">
      <dgm:prSet phldrT="[Tekst]" custT="1"/>
      <dgm:spPr/>
      <dgm:t>
        <a:bodyPr/>
        <a:lstStyle/>
        <a:p>
          <a:r>
            <a:rPr lang="hr-HR" sz="1600" b="1" dirty="0" smtClean="0"/>
            <a:t>100%</a:t>
          </a:r>
        </a:p>
        <a:p>
          <a:r>
            <a:rPr lang="hr-HR" sz="1400" dirty="0" smtClean="0"/>
            <a:t>Sanacija lokacija s opasnim otpadom</a:t>
          </a:r>
        </a:p>
        <a:p>
          <a:r>
            <a:rPr lang="hr-HR" sz="1400" dirty="0" smtClean="0"/>
            <a:t>Odluka Vlade RH (posebna važnost)</a:t>
          </a:r>
        </a:p>
        <a:p>
          <a:r>
            <a:rPr lang="hr-HR" sz="1400" dirty="0" smtClean="0"/>
            <a:t>Prijava za sufinanciranje iz fondova EU</a:t>
          </a:r>
        </a:p>
        <a:p>
          <a:r>
            <a:rPr lang="hr-HR" sz="1400" dirty="0" smtClean="0"/>
            <a:t>Priprema projektne dokumentacije (prema strateškim i planskim dokumentima RH)</a:t>
          </a:r>
          <a:endParaRPr lang="hr-HR" sz="1400" dirty="0"/>
        </a:p>
      </dgm:t>
    </dgm:pt>
    <dgm:pt modelId="{83DC9F12-43F1-4767-BBCA-0A8F318AEFD3}" type="parTrans" cxnId="{394F95CF-9863-4F11-AFD6-0D4BE66AE959}">
      <dgm:prSet/>
      <dgm:spPr/>
      <dgm:t>
        <a:bodyPr/>
        <a:lstStyle/>
        <a:p>
          <a:endParaRPr lang="hr-HR"/>
        </a:p>
      </dgm:t>
    </dgm:pt>
    <dgm:pt modelId="{FD94FCC2-55CE-4AB0-8C89-9DEE8DDEFD65}" type="sibTrans" cxnId="{394F95CF-9863-4F11-AFD6-0D4BE66AE959}">
      <dgm:prSet/>
      <dgm:spPr/>
      <dgm:t>
        <a:bodyPr/>
        <a:lstStyle/>
        <a:p>
          <a:endParaRPr lang="hr-HR"/>
        </a:p>
      </dgm:t>
    </dgm:pt>
    <dgm:pt modelId="{144B5FA7-A7E0-40BD-8AD2-1DAE2094CC34}" type="pres">
      <dgm:prSet presAssocID="{F595DFDA-44A4-4BE5-8FDC-43A2295C638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C8B6397C-0E28-44FC-B47B-D534A0C5D24E}" type="pres">
      <dgm:prSet presAssocID="{A72747A2-C210-4AFF-8B7B-1C6B1B32EB05}" presName="composite" presStyleCnt="0"/>
      <dgm:spPr/>
    </dgm:pt>
    <dgm:pt modelId="{8064F5F6-47E8-441D-BAA5-56694872C2BC}" type="pres">
      <dgm:prSet presAssocID="{A72747A2-C210-4AFF-8B7B-1C6B1B32EB05}" presName="LShape" presStyleLbl="alignNode1" presStyleIdx="0" presStyleCnt="7"/>
      <dgm:spPr/>
    </dgm:pt>
    <dgm:pt modelId="{3195ED56-E257-4EC4-BF6A-54A0AFC33B0A}" type="pres">
      <dgm:prSet presAssocID="{A72747A2-C210-4AFF-8B7B-1C6B1B32EB05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101B66A-E798-424C-8AAE-377772CE6A30}" type="pres">
      <dgm:prSet presAssocID="{A72747A2-C210-4AFF-8B7B-1C6B1B32EB05}" presName="Triangle" presStyleLbl="alignNode1" presStyleIdx="1" presStyleCnt="7"/>
      <dgm:spPr/>
    </dgm:pt>
    <dgm:pt modelId="{995DBABE-4706-4016-A881-D65251F38DA3}" type="pres">
      <dgm:prSet presAssocID="{B5935743-70BD-4637-A9A1-91A3A3A0BAC8}" presName="sibTrans" presStyleCnt="0"/>
      <dgm:spPr/>
    </dgm:pt>
    <dgm:pt modelId="{519B19F0-7874-419D-81DE-8FEA0B9156D6}" type="pres">
      <dgm:prSet presAssocID="{B5935743-70BD-4637-A9A1-91A3A3A0BAC8}" presName="space" presStyleCnt="0"/>
      <dgm:spPr/>
    </dgm:pt>
    <dgm:pt modelId="{60B8587F-D6A1-43DA-9822-197C13863214}" type="pres">
      <dgm:prSet presAssocID="{D2E45DB3-71EA-4A32-8F19-668089BB4E4F}" presName="composite" presStyleCnt="0"/>
      <dgm:spPr/>
    </dgm:pt>
    <dgm:pt modelId="{1AC7349F-B0C8-47AA-A8A8-35345CF9D70D}" type="pres">
      <dgm:prSet presAssocID="{D2E45DB3-71EA-4A32-8F19-668089BB4E4F}" presName="LShape" presStyleLbl="alignNode1" presStyleIdx="2" presStyleCnt="7"/>
      <dgm:spPr/>
    </dgm:pt>
    <dgm:pt modelId="{5304E771-A49A-4F3F-9C1F-B6304CB93A1E}" type="pres">
      <dgm:prSet presAssocID="{D2E45DB3-71EA-4A32-8F19-668089BB4E4F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A6C5211-8FF8-4313-A9FE-B0B83813547F}" type="pres">
      <dgm:prSet presAssocID="{D2E45DB3-71EA-4A32-8F19-668089BB4E4F}" presName="Triangle" presStyleLbl="alignNode1" presStyleIdx="3" presStyleCnt="7"/>
      <dgm:spPr/>
    </dgm:pt>
    <dgm:pt modelId="{0360F399-EB52-44F4-8199-2CB39E18BA50}" type="pres">
      <dgm:prSet presAssocID="{CA4201CB-9E46-434B-8AF3-6A2C66AE4D70}" presName="sibTrans" presStyleCnt="0"/>
      <dgm:spPr/>
    </dgm:pt>
    <dgm:pt modelId="{5AB293A1-B569-480A-9E07-D9A03E97622B}" type="pres">
      <dgm:prSet presAssocID="{CA4201CB-9E46-434B-8AF3-6A2C66AE4D70}" presName="space" presStyleCnt="0"/>
      <dgm:spPr/>
    </dgm:pt>
    <dgm:pt modelId="{6C8DBD90-CD22-44C7-9CEE-58D193E20DE0}" type="pres">
      <dgm:prSet presAssocID="{10E8109B-01D6-4E94-9A3F-550514843C2C}" presName="composite" presStyleCnt="0"/>
      <dgm:spPr/>
    </dgm:pt>
    <dgm:pt modelId="{88AB5669-92D6-4377-A2DD-731E143A18AC}" type="pres">
      <dgm:prSet presAssocID="{10E8109B-01D6-4E94-9A3F-550514843C2C}" presName="LShape" presStyleLbl="alignNode1" presStyleIdx="4" presStyleCnt="7"/>
      <dgm:spPr/>
    </dgm:pt>
    <dgm:pt modelId="{0CEC8987-0D55-409A-B66D-379755EA9A64}" type="pres">
      <dgm:prSet presAssocID="{10E8109B-01D6-4E94-9A3F-550514843C2C}" presName="ParentText" presStyleLbl="revTx" presStyleIdx="2" presStyleCnt="4" custScaleX="965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BFD8772-AADD-40BB-B10E-FC84B8294594}" type="pres">
      <dgm:prSet presAssocID="{10E8109B-01D6-4E94-9A3F-550514843C2C}" presName="Triangle" presStyleLbl="alignNode1" presStyleIdx="5" presStyleCnt="7"/>
      <dgm:spPr/>
    </dgm:pt>
    <dgm:pt modelId="{654F42D7-29C4-4023-9247-D71DD66493D0}" type="pres">
      <dgm:prSet presAssocID="{D1523244-3673-4BB7-84F0-D33D8B824A36}" presName="sibTrans" presStyleCnt="0"/>
      <dgm:spPr/>
    </dgm:pt>
    <dgm:pt modelId="{FB46DC12-ABBD-4E30-A98C-11A87BDA8834}" type="pres">
      <dgm:prSet presAssocID="{D1523244-3673-4BB7-84F0-D33D8B824A36}" presName="space" presStyleCnt="0"/>
      <dgm:spPr/>
    </dgm:pt>
    <dgm:pt modelId="{FB4BBA1B-F344-4659-9673-758ED8365F45}" type="pres">
      <dgm:prSet presAssocID="{CB325E91-6372-4529-85CF-321968FA5F22}" presName="composite" presStyleCnt="0"/>
      <dgm:spPr/>
    </dgm:pt>
    <dgm:pt modelId="{98FA0C32-BC0E-4319-AF92-8567E3BBD5C3}" type="pres">
      <dgm:prSet presAssocID="{CB325E91-6372-4529-85CF-321968FA5F22}" presName="LShape" presStyleLbl="alignNode1" presStyleIdx="6" presStyleCnt="7"/>
      <dgm:spPr/>
    </dgm:pt>
    <dgm:pt modelId="{6CF590A9-94B9-458B-8404-33CD02AC67E3}" type="pres">
      <dgm:prSet presAssocID="{CB325E91-6372-4529-85CF-321968FA5F22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BEC46B-856C-4E72-A840-FBE784413D72}" srcId="{F595DFDA-44A4-4BE5-8FDC-43A2295C6388}" destId="{10E8109B-01D6-4E94-9A3F-550514843C2C}" srcOrd="2" destOrd="0" parTransId="{70B84F80-3BC4-42AA-82AB-6E203325752B}" sibTransId="{D1523244-3673-4BB7-84F0-D33D8B824A36}"/>
    <dgm:cxn modelId="{9B1AE9BC-AF9A-4316-B19A-E95A2A71299B}" type="presOf" srcId="{10E8109B-01D6-4E94-9A3F-550514843C2C}" destId="{0CEC8987-0D55-409A-B66D-379755EA9A64}" srcOrd="0" destOrd="0" presId="urn:microsoft.com/office/officeart/2009/3/layout/StepUpProcess"/>
    <dgm:cxn modelId="{B02067CA-47E8-4361-A715-2AD2BE61A5B4}" type="presOf" srcId="{F595DFDA-44A4-4BE5-8FDC-43A2295C6388}" destId="{144B5FA7-A7E0-40BD-8AD2-1DAE2094CC34}" srcOrd="0" destOrd="0" presId="urn:microsoft.com/office/officeart/2009/3/layout/StepUpProcess"/>
    <dgm:cxn modelId="{B2192378-C18A-42C4-B193-6B0DC9A07DD7}" type="presOf" srcId="{A72747A2-C210-4AFF-8B7B-1C6B1B32EB05}" destId="{3195ED56-E257-4EC4-BF6A-54A0AFC33B0A}" srcOrd="0" destOrd="0" presId="urn:microsoft.com/office/officeart/2009/3/layout/StepUpProcess"/>
    <dgm:cxn modelId="{75D7F56F-59FF-4F07-9A60-318926F6F0EE}" type="presOf" srcId="{CB325E91-6372-4529-85CF-321968FA5F22}" destId="{6CF590A9-94B9-458B-8404-33CD02AC67E3}" srcOrd="0" destOrd="0" presId="urn:microsoft.com/office/officeart/2009/3/layout/StepUpProcess"/>
    <dgm:cxn modelId="{A7417BE2-D36C-439F-85E7-71851477BF52}" srcId="{F595DFDA-44A4-4BE5-8FDC-43A2295C6388}" destId="{D2E45DB3-71EA-4A32-8F19-668089BB4E4F}" srcOrd="1" destOrd="0" parTransId="{7818E0A4-4412-4C86-872E-FFACDC24A8AE}" sibTransId="{CA4201CB-9E46-434B-8AF3-6A2C66AE4D70}"/>
    <dgm:cxn modelId="{394F95CF-9863-4F11-AFD6-0D4BE66AE959}" srcId="{F595DFDA-44A4-4BE5-8FDC-43A2295C6388}" destId="{CB325E91-6372-4529-85CF-321968FA5F22}" srcOrd="3" destOrd="0" parTransId="{83DC9F12-43F1-4767-BBCA-0A8F318AEFD3}" sibTransId="{FD94FCC2-55CE-4AB0-8C89-9DEE8DDEFD65}"/>
    <dgm:cxn modelId="{538F812B-25B4-4139-BE02-B30948CA2D55}" type="presOf" srcId="{D2E45DB3-71EA-4A32-8F19-668089BB4E4F}" destId="{5304E771-A49A-4F3F-9C1F-B6304CB93A1E}" srcOrd="0" destOrd="0" presId="urn:microsoft.com/office/officeart/2009/3/layout/StepUpProcess"/>
    <dgm:cxn modelId="{B1C8D080-B6B4-415A-9BF6-91B07FEE5B0C}" srcId="{F595DFDA-44A4-4BE5-8FDC-43A2295C6388}" destId="{A72747A2-C210-4AFF-8B7B-1C6B1B32EB05}" srcOrd="0" destOrd="0" parTransId="{ED590160-73AD-4AB6-980C-72B2732917A0}" sibTransId="{B5935743-70BD-4637-A9A1-91A3A3A0BAC8}"/>
    <dgm:cxn modelId="{239B613A-E8DD-4149-A370-7F14563A6027}" type="presParOf" srcId="{144B5FA7-A7E0-40BD-8AD2-1DAE2094CC34}" destId="{C8B6397C-0E28-44FC-B47B-D534A0C5D24E}" srcOrd="0" destOrd="0" presId="urn:microsoft.com/office/officeart/2009/3/layout/StepUpProcess"/>
    <dgm:cxn modelId="{D6CC62A6-D635-4809-8ED4-2D15DEB5E515}" type="presParOf" srcId="{C8B6397C-0E28-44FC-B47B-D534A0C5D24E}" destId="{8064F5F6-47E8-441D-BAA5-56694872C2BC}" srcOrd="0" destOrd="0" presId="urn:microsoft.com/office/officeart/2009/3/layout/StepUpProcess"/>
    <dgm:cxn modelId="{FE3EB57C-4DC9-40EF-A3D1-273FE842AE61}" type="presParOf" srcId="{C8B6397C-0E28-44FC-B47B-D534A0C5D24E}" destId="{3195ED56-E257-4EC4-BF6A-54A0AFC33B0A}" srcOrd="1" destOrd="0" presId="urn:microsoft.com/office/officeart/2009/3/layout/StepUpProcess"/>
    <dgm:cxn modelId="{C33D12A8-2294-4E67-97FC-55DAF43F9B3A}" type="presParOf" srcId="{C8B6397C-0E28-44FC-B47B-D534A0C5D24E}" destId="{7101B66A-E798-424C-8AAE-377772CE6A30}" srcOrd="2" destOrd="0" presId="urn:microsoft.com/office/officeart/2009/3/layout/StepUpProcess"/>
    <dgm:cxn modelId="{EAAE7A0E-FB5C-47CF-837F-1C0308D94024}" type="presParOf" srcId="{144B5FA7-A7E0-40BD-8AD2-1DAE2094CC34}" destId="{995DBABE-4706-4016-A881-D65251F38DA3}" srcOrd="1" destOrd="0" presId="urn:microsoft.com/office/officeart/2009/3/layout/StepUpProcess"/>
    <dgm:cxn modelId="{2DC10DC2-F938-4015-8376-F3CE11BFB072}" type="presParOf" srcId="{995DBABE-4706-4016-A881-D65251F38DA3}" destId="{519B19F0-7874-419D-81DE-8FEA0B9156D6}" srcOrd="0" destOrd="0" presId="urn:microsoft.com/office/officeart/2009/3/layout/StepUpProcess"/>
    <dgm:cxn modelId="{07DFF2A2-A17D-42A0-B637-40E3421DDB8F}" type="presParOf" srcId="{144B5FA7-A7E0-40BD-8AD2-1DAE2094CC34}" destId="{60B8587F-D6A1-43DA-9822-197C13863214}" srcOrd="2" destOrd="0" presId="urn:microsoft.com/office/officeart/2009/3/layout/StepUpProcess"/>
    <dgm:cxn modelId="{A346A971-7629-4538-AB38-20FCF411A784}" type="presParOf" srcId="{60B8587F-D6A1-43DA-9822-197C13863214}" destId="{1AC7349F-B0C8-47AA-A8A8-35345CF9D70D}" srcOrd="0" destOrd="0" presId="urn:microsoft.com/office/officeart/2009/3/layout/StepUpProcess"/>
    <dgm:cxn modelId="{D17A6EC4-80C3-4030-8304-BCFE0A6DFFCF}" type="presParOf" srcId="{60B8587F-D6A1-43DA-9822-197C13863214}" destId="{5304E771-A49A-4F3F-9C1F-B6304CB93A1E}" srcOrd="1" destOrd="0" presId="urn:microsoft.com/office/officeart/2009/3/layout/StepUpProcess"/>
    <dgm:cxn modelId="{D4800738-5F42-4142-95BC-07090C7F3F6F}" type="presParOf" srcId="{60B8587F-D6A1-43DA-9822-197C13863214}" destId="{5A6C5211-8FF8-4313-A9FE-B0B83813547F}" srcOrd="2" destOrd="0" presId="urn:microsoft.com/office/officeart/2009/3/layout/StepUpProcess"/>
    <dgm:cxn modelId="{54D83D5C-2ACD-4EE6-8683-C3A7D75A1767}" type="presParOf" srcId="{144B5FA7-A7E0-40BD-8AD2-1DAE2094CC34}" destId="{0360F399-EB52-44F4-8199-2CB39E18BA50}" srcOrd="3" destOrd="0" presId="urn:microsoft.com/office/officeart/2009/3/layout/StepUpProcess"/>
    <dgm:cxn modelId="{9B080AC2-B56F-4E07-BEAC-FD9596314EE1}" type="presParOf" srcId="{0360F399-EB52-44F4-8199-2CB39E18BA50}" destId="{5AB293A1-B569-480A-9E07-D9A03E97622B}" srcOrd="0" destOrd="0" presId="urn:microsoft.com/office/officeart/2009/3/layout/StepUpProcess"/>
    <dgm:cxn modelId="{FB0AA18C-F7B2-472C-9BC0-B6B6F833ECCB}" type="presParOf" srcId="{144B5FA7-A7E0-40BD-8AD2-1DAE2094CC34}" destId="{6C8DBD90-CD22-44C7-9CEE-58D193E20DE0}" srcOrd="4" destOrd="0" presId="urn:microsoft.com/office/officeart/2009/3/layout/StepUpProcess"/>
    <dgm:cxn modelId="{E40CF6C5-9C8D-45FA-A305-CFC5932A5326}" type="presParOf" srcId="{6C8DBD90-CD22-44C7-9CEE-58D193E20DE0}" destId="{88AB5669-92D6-4377-A2DD-731E143A18AC}" srcOrd="0" destOrd="0" presId="urn:microsoft.com/office/officeart/2009/3/layout/StepUpProcess"/>
    <dgm:cxn modelId="{0DC460CB-B3BC-4F76-B223-89F72DBAA72E}" type="presParOf" srcId="{6C8DBD90-CD22-44C7-9CEE-58D193E20DE0}" destId="{0CEC8987-0D55-409A-B66D-379755EA9A64}" srcOrd="1" destOrd="0" presId="urn:microsoft.com/office/officeart/2009/3/layout/StepUpProcess"/>
    <dgm:cxn modelId="{1C0B6F2E-D383-4FA8-A027-0C829861B73A}" type="presParOf" srcId="{6C8DBD90-CD22-44C7-9CEE-58D193E20DE0}" destId="{8BFD8772-AADD-40BB-B10E-FC84B8294594}" srcOrd="2" destOrd="0" presId="urn:microsoft.com/office/officeart/2009/3/layout/StepUpProcess"/>
    <dgm:cxn modelId="{61CAC569-32B2-452A-9403-6CF7A914922A}" type="presParOf" srcId="{144B5FA7-A7E0-40BD-8AD2-1DAE2094CC34}" destId="{654F42D7-29C4-4023-9247-D71DD66493D0}" srcOrd="5" destOrd="0" presId="urn:microsoft.com/office/officeart/2009/3/layout/StepUpProcess"/>
    <dgm:cxn modelId="{F215084A-3569-4D46-8308-4164A2309533}" type="presParOf" srcId="{654F42D7-29C4-4023-9247-D71DD66493D0}" destId="{FB46DC12-ABBD-4E30-A98C-11A87BDA8834}" srcOrd="0" destOrd="0" presId="urn:microsoft.com/office/officeart/2009/3/layout/StepUpProcess"/>
    <dgm:cxn modelId="{7B1AB19C-0F8A-4D1D-B61C-CA77B2B81962}" type="presParOf" srcId="{144B5FA7-A7E0-40BD-8AD2-1DAE2094CC34}" destId="{FB4BBA1B-F344-4659-9673-758ED8365F45}" srcOrd="6" destOrd="0" presId="urn:microsoft.com/office/officeart/2009/3/layout/StepUpProcess"/>
    <dgm:cxn modelId="{FA15DFF6-D8A7-431D-B8DD-C734AF820350}" type="presParOf" srcId="{FB4BBA1B-F344-4659-9673-758ED8365F45}" destId="{98FA0C32-BC0E-4319-AF92-8567E3BBD5C3}" srcOrd="0" destOrd="0" presId="urn:microsoft.com/office/officeart/2009/3/layout/StepUpProcess"/>
    <dgm:cxn modelId="{75D98A58-D409-4F4F-A9C7-DFA888BFE633}" type="presParOf" srcId="{FB4BBA1B-F344-4659-9673-758ED8365F45}" destId="{6CF590A9-94B9-458B-8404-33CD02AC67E3}" srcOrd="1" destOrd="0" presId="urn:microsoft.com/office/officeart/2009/3/layout/StepUpProcess"/>
  </dgm:cxnLst>
  <dgm:bg>
    <a:noFill/>
  </dgm:bg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C16F8B-F1C3-4F94-933C-0F3373180892}" type="doc">
      <dgm:prSet loTypeId="urn:microsoft.com/office/officeart/2005/8/layout/hierarchy4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C92DF754-AF19-46CA-9F97-36E521DEFB70}">
      <dgm:prSet phldrT="[Tekst]" custT="1"/>
      <dgm:spPr/>
      <dgm:t>
        <a:bodyPr/>
        <a:lstStyle/>
        <a:p>
          <a:r>
            <a:rPr lang="hr-HR" sz="3200" dirty="0" smtClean="0"/>
            <a:t>Sustavno gospodarenje energijom u poduzećima</a:t>
          </a:r>
          <a:endParaRPr lang="hr-HR" sz="3200" dirty="0"/>
        </a:p>
      </dgm:t>
    </dgm:pt>
    <dgm:pt modelId="{D8C257D2-DAAA-4E02-8D46-198A9715FDF3}" type="parTrans" cxnId="{68EE7F36-E1F3-4ED1-A2F5-10AE6F44035A}">
      <dgm:prSet/>
      <dgm:spPr/>
      <dgm:t>
        <a:bodyPr/>
        <a:lstStyle/>
        <a:p>
          <a:endParaRPr lang="hr-HR"/>
        </a:p>
      </dgm:t>
    </dgm:pt>
    <dgm:pt modelId="{7638D9A2-2760-4172-9A97-455B62B246EA}" type="sibTrans" cxnId="{68EE7F36-E1F3-4ED1-A2F5-10AE6F44035A}">
      <dgm:prSet/>
      <dgm:spPr/>
      <dgm:t>
        <a:bodyPr/>
        <a:lstStyle/>
        <a:p>
          <a:endParaRPr lang="hr-HR"/>
        </a:p>
      </dgm:t>
    </dgm:pt>
    <dgm:pt modelId="{1C9F5FB5-AF78-49E9-B6C8-A2CF867E4986}">
      <dgm:prSet phldrT="[Tekst]" custT="1"/>
      <dgm:spPr/>
      <dgm:t>
        <a:bodyPr/>
        <a:lstStyle/>
        <a:p>
          <a:r>
            <a:rPr lang="hr-HR" sz="2400" dirty="0" smtClean="0"/>
            <a:t>Nekretnine</a:t>
          </a:r>
          <a:endParaRPr lang="hr-HR" sz="2400" dirty="0"/>
        </a:p>
      </dgm:t>
    </dgm:pt>
    <dgm:pt modelId="{601FFAA8-3214-43DB-A618-C70387313063}" type="parTrans" cxnId="{1860500D-9E39-4DBD-B027-44048DCB58A3}">
      <dgm:prSet/>
      <dgm:spPr/>
      <dgm:t>
        <a:bodyPr/>
        <a:lstStyle/>
        <a:p>
          <a:endParaRPr lang="hr-HR"/>
        </a:p>
      </dgm:t>
    </dgm:pt>
    <dgm:pt modelId="{8E112CB4-74D0-4C39-B124-2C9799DD68A4}" type="sibTrans" cxnId="{1860500D-9E39-4DBD-B027-44048DCB58A3}">
      <dgm:prSet/>
      <dgm:spPr/>
      <dgm:t>
        <a:bodyPr/>
        <a:lstStyle/>
        <a:p>
          <a:endParaRPr lang="hr-HR"/>
        </a:p>
      </dgm:t>
    </dgm:pt>
    <dgm:pt modelId="{3C7AFD96-A6ED-431B-91E6-6D421E0126CD}">
      <dgm:prSet phldrT="[Tekst]" custT="1"/>
      <dgm:spPr/>
      <dgm:t>
        <a:bodyPr/>
        <a:lstStyle/>
        <a:p>
          <a:r>
            <a:rPr lang="hr-HR" sz="2000" dirty="0" smtClean="0"/>
            <a:t>Proizvodni procesi</a:t>
          </a:r>
          <a:endParaRPr lang="hr-HR" sz="2000" dirty="0"/>
        </a:p>
      </dgm:t>
    </dgm:pt>
    <dgm:pt modelId="{A2D6D360-A769-497E-9ABD-DE385191BC2A}" type="parTrans" cxnId="{07623081-B711-4336-874B-66B439FDBAA3}">
      <dgm:prSet/>
      <dgm:spPr/>
      <dgm:t>
        <a:bodyPr/>
        <a:lstStyle/>
        <a:p>
          <a:endParaRPr lang="hr-HR"/>
        </a:p>
      </dgm:t>
    </dgm:pt>
    <dgm:pt modelId="{E1DE834F-0BCD-4296-A2C9-58F053990C9E}" type="sibTrans" cxnId="{07623081-B711-4336-874B-66B439FDBAA3}">
      <dgm:prSet/>
      <dgm:spPr/>
      <dgm:t>
        <a:bodyPr/>
        <a:lstStyle/>
        <a:p>
          <a:endParaRPr lang="hr-HR"/>
        </a:p>
      </dgm:t>
    </dgm:pt>
    <dgm:pt modelId="{0C7787EE-4BE8-4494-8E56-5B699785717E}">
      <dgm:prSet phldrT="[Tekst]" custT="1"/>
      <dgm:spPr/>
      <dgm:t>
        <a:bodyPr/>
        <a:lstStyle/>
        <a:p>
          <a:r>
            <a:rPr lang="hr-HR" sz="2000" dirty="0" smtClean="0"/>
            <a:t>Zgrade</a:t>
          </a:r>
          <a:endParaRPr lang="hr-HR" sz="3200" dirty="0"/>
        </a:p>
      </dgm:t>
    </dgm:pt>
    <dgm:pt modelId="{D0519427-65E8-43E4-9830-068618F916A8}" type="parTrans" cxnId="{8D3B3BBE-CC8C-4415-B647-9D27595E91DF}">
      <dgm:prSet/>
      <dgm:spPr/>
      <dgm:t>
        <a:bodyPr/>
        <a:lstStyle/>
        <a:p>
          <a:endParaRPr lang="hr-HR"/>
        </a:p>
      </dgm:t>
    </dgm:pt>
    <dgm:pt modelId="{FAA5D719-A76D-481C-A0CE-4A603CC7223A}" type="sibTrans" cxnId="{8D3B3BBE-CC8C-4415-B647-9D27595E91DF}">
      <dgm:prSet/>
      <dgm:spPr/>
      <dgm:t>
        <a:bodyPr/>
        <a:lstStyle/>
        <a:p>
          <a:endParaRPr lang="hr-HR"/>
        </a:p>
      </dgm:t>
    </dgm:pt>
    <dgm:pt modelId="{7A319CA0-236B-4A7D-BDBE-410AC61295F7}">
      <dgm:prSet phldrT="[Tekst]" custT="1"/>
      <dgm:spPr/>
      <dgm:t>
        <a:bodyPr/>
        <a:lstStyle/>
        <a:p>
          <a:r>
            <a:rPr lang="hr-HR" sz="2400" dirty="0" smtClean="0"/>
            <a:t>Vozni park</a:t>
          </a:r>
          <a:endParaRPr lang="hr-HR" sz="2400" dirty="0"/>
        </a:p>
      </dgm:t>
    </dgm:pt>
    <dgm:pt modelId="{C2BC6529-CB3B-4526-9163-D196D80DC27D}" type="parTrans" cxnId="{78F51C61-DB61-44C1-9EB9-35B6CE5531D6}">
      <dgm:prSet/>
      <dgm:spPr/>
      <dgm:t>
        <a:bodyPr/>
        <a:lstStyle/>
        <a:p>
          <a:endParaRPr lang="hr-HR"/>
        </a:p>
      </dgm:t>
    </dgm:pt>
    <dgm:pt modelId="{1CFA68BF-E824-45CD-BBCE-EB429C32AE92}" type="sibTrans" cxnId="{78F51C61-DB61-44C1-9EB9-35B6CE5531D6}">
      <dgm:prSet/>
      <dgm:spPr/>
      <dgm:t>
        <a:bodyPr/>
        <a:lstStyle/>
        <a:p>
          <a:endParaRPr lang="hr-HR"/>
        </a:p>
      </dgm:t>
    </dgm:pt>
    <dgm:pt modelId="{72166407-B931-4B7D-880F-325F3FFB4B97}">
      <dgm:prSet phldrT="[Tekst]" custT="1"/>
      <dgm:spPr/>
      <dgm:t>
        <a:bodyPr/>
        <a:lstStyle/>
        <a:p>
          <a:r>
            <a:rPr lang="hr-HR" sz="2000" dirty="0" smtClean="0"/>
            <a:t>Vozila i vozači</a:t>
          </a:r>
          <a:endParaRPr lang="hr-HR" sz="2000" dirty="0"/>
        </a:p>
      </dgm:t>
    </dgm:pt>
    <dgm:pt modelId="{919DF1D7-C12F-4FDC-905E-61855DBF1B76}" type="parTrans" cxnId="{20FBBFEB-5EDA-407D-9297-64B0B76474A6}">
      <dgm:prSet/>
      <dgm:spPr/>
      <dgm:t>
        <a:bodyPr/>
        <a:lstStyle/>
        <a:p>
          <a:endParaRPr lang="hr-HR"/>
        </a:p>
      </dgm:t>
    </dgm:pt>
    <dgm:pt modelId="{2ECE01BD-FD10-4271-8FF0-505D6AE43A65}" type="sibTrans" cxnId="{20FBBFEB-5EDA-407D-9297-64B0B76474A6}">
      <dgm:prSet/>
      <dgm:spPr/>
      <dgm:t>
        <a:bodyPr/>
        <a:lstStyle/>
        <a:p>
          <a:endParaRPr lang="hr-HR"/>
        </a:p>
      </dgm:t>
    </dgm:pt>
    <dgm:pt modelId="{F5FBF47C-6D25-4352-AB33-48BA88E92208}">
      <dgm:prSet custT="1"/>
      <dgm:spPr/>
      <dgm:t>
        <a:bodyPr/>
        <a:lstStyle/>
        <a:p>
          <a:r>
            <a:rPr lang="hr-HR" sz="2000" dirty="0" smtClean="0"/>
            <a:t>OIE</a:t>
          </a:r>
          <a:endParaRPr lang="hr-HR" sz="2000" dirty="0"/>
        </a:p>
      </dgm:t>
    </dgm:pt>
    <dgm:pt modelId="{02A1E6DD-C2AF-4BAE-A0D4-297959E0A8AA}" type="parTrans" cxnId="{5D90C8BC-9CA6-49E9-A7E0-9CD4A1802BD8}">
      <dgm:prSet/>
      <dgm:spPr/>
      <dgm:t>
        <a:bodyPr/>
        <a:lstStyle/>
        <a:p>
          <a:endParaRPr lang="hr-HR"/>
        </a:p>
      </dgm:t>
    </dgm:pt>
    <dgm:pt modelId="{43F02EBB-4D41-45DF-9EEE-EEB6C539C3C1}" type="sibTrans" cxnId="{5D90C8BC-9CA6-49E9-A7E0-9CD4A1802BD8}">
      <dgm:prSet/>
      <dgm:spPr/>
      <dgm:t>
        <a:bodyPr/>
        <a:lstStyle/>
        <a:p>
          <a:endParaRPr lang="hr-HR"/>
        </a:p>
      </dgm:t>
    </dgm:pt>
    <dgm:pt modelId="{353DD0DC-E4EC-4739-9131-BDA571301D8B}" type="pres">
      <dgm:prSet presAssocID="{A2C16F8B-F1C3-4F94-933C-0F337318089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4F0E34B5-C441-4107-94C3-E726DDEA8FA3}" type="pres">
      <dgm:prSet presAssocID="{C92DF754-AF19-46CA-9F97-36E521DEFB70}" presName="vertOne" presStyleCnt="0"/>
      <dgm:spPr/>
      <dgm:t>
        <a:bodyPr/>
        <a:lstStyle/>
        <a:p>
          <a:endParaRPr lang="hr-HR"/>
        </a:p>
      </dgm:t>
    </dgm:pt>
    <dgm:pt modelId="{81B59EE3-9054-47B2-8237-19AA34DB0F4C}" type="pres">
      <dgm:prSet presAssocID="{C92DF754-AF19-46CA-9F97-36E521DEFB70}" presName="txOne" presStyleLbl="node0" presStyleIdx="0" presStyleCnt="1" custLinFactNeighborX="-11" custLinFactNeighborY="-2468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0AE8C8B2-DBB5-4E0C-A39B-0B1981F20819}" type="pres">
      <dgm:prSet presAssocID="{C92DF754-AF19-46CA-9F97-36E521DEFB70}" presName="parTransOne" presStyleCnt="0"/>
      <dgm:spPr/>
      <dgm:t>
        <a:bodyPr/>
        <a:lstStyle/>
        <a:p>
          <a:endParaRPr lang="hr-HR"/>
        </a:p>
      </dgm:t>
    </dgm:pt>
    <dgm:pt modelId="{B6D15643-399B-4DB2-9529-2AA4E3F8240C}" type="pres">
      <dgm:prSet presAssocID="{C92DF754-AF19-46CA-9F97-36E521DEFB70}" presName="horzOne" presStyleCnt="0"/>
      <dgm:spPr/>
      <dgm:t>
        <a:bodyPr/>
        <a:lstStyle/>
        <a:p>
          <a:endParaRPr lang="hr-HR"/>
        </a:p>
      </dgm:t>
    </dgm:pt>
    <dgm:pt modelId="{4E421933-D48E-4956-BCA3-7E1B1C80B953}" type="pres">
      <dgm:prSet presAssocID="{1C9F5FB5-AF78-49E9-B6C8-A2CF867E4986}" presName="vertTwo" presStyleCnt="0"/>
      <dgm:spPr/>
      <dgm:t>
        <a:bodyPr/>
        <a:lstStyle/>
        <a:p>
          <a:endParaRPr lang="hr-HR"/>
        </a:p>
      </dgm:t>
    </dgm:pt>
    <dgm:pt modelId="{274C4F15-26B3-49A9-BFE5-8308F84F30BA}" type="pres">
      <dgm:prSet presAssocID="{1C9F5FB5-AF78-49E9-B6C8-A2CF867E4986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A0738A0-094E-4858-A944-5154D3396C00}" type="pres">
      <dgm:prSet presAssocID="{1C9F5FB5-AF78-49E9-B6C8-A2CF867E4986}" presName="parTransTwo" presStyleCnt="0"/>
      <dgm:spPr/>
      <dgm:t>
        <a:bodyPr/>
        <a:lstStyle/>
        <a:p>
          <a:endParaRPr lang="hr-HR"/>
        </a:p>
      </dgm:t>
    </dgm:pt>
    <dgm:pt modelId="{E4B436B5-5756-49C5-8E38-483C08B7AF5F}" type="pres">
      <dgm:prSet presAssocID="{1C9F5FB5-AF78-49E9-B6C8-A2CF867E4986}" presName="horzTwo" presStyleCnt="0"/>
      <dgm:spPr/>
      <dgm:t>
        <a:bodyPr/>
        <a:lstStyle/>
        <a:p>
          <a:endParaRPr lang="hr-HR"/>
        </a:p>
      </dgm:t>
    </dgm:pt>
    <dgm:pt modelId="{BAF2B45D-743C-4BD0-A26B-67CE6B9A0F5C}" type="pres">
      <dgm:prSet presAssocID="{3C7AFD96-A6ED-431B-91E6-6D421E0126CD}" presName="vertThree" presStyleCnt="0"/>
      <dgm:spPr/>
      <dgm:t>
        <a:bodyPr/>
        <a:lstStyle/>
        <a:p>
          <a:endParaRPr lang="hr-HR"/>
        </a:p>
      </dgm:t>
    </dgm:pt>
    <dgm:pt modelId="{EE195AF9-2728-4C21-8481-C7AC47772009}" type="pres">
      <dgm:prSet presAssocID="{3C7AFD96-A6ED-431B-91E6-6D421E0126CD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AF0F6EA6-E9E6-4397-BB6F-36F2F6C2580D}" type="pres">
      <dgm:prSet presAssocID="{3C7AFD96-A6ED-431B-91E6-6D421E0126CD}" presName="horzThree" presStyleCnt="0"/>
      <dgm:spPr/>
      <dgm:t>
        <a:bodyPr/>
        <a:lstStyle/>
        <a:p>
          <a:endParaRPr lang="hr-HR"/>
        </a:p>
      </dgm:t>
    </dgm:pt>
    <dgm:pt modelId="{258AA7D5-A2B1-4CBE-93A2-3FE3375D26ED}" type="pres">
      <dgm:prSet presAssocID="{E1DE834F-0BCD-4296-A2C9-58F053990C9E}" presName="sibSpaceThree" presStyleCnt="0"/>
      <dgm:spPr/>
      <dgm:t>
        <a:bodyPr/>
        <a:lstStyle/>
        <a:p>
          <a:endParaRPr lang="hr-HR"/>
        </a:p>
      </dgm:t>
    </dgm:pt>
    <dgm:pt modelId="{80D60A5B-3D7E-415E-82DA-EC37D012FDDE}" type="pres">
      <dgm:prSet presAssocID="{F5FBF47C-6D25-4352-AB33-48BA88E92208}" presName="vertThree" presStyleCnt="0"/>
      <dgm:spPr/>
    </dgm:pt>
    <dgm:pt modelId="{364E80A2-BDA4-4368-A22A-BDF456C51F52}" type="pres">
      <dgm:prSet presAssocID="{F5FBF47C-6D25-4352-AB33-48BA88E92208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56F2ACB7-9040-49C2-9309-9DC88D951E5D}" type="pres">
      <dgm:prSet presAssocID="{F5FBF47C-6D25-4352-AB33-48BA88E92208}" presName="horzThree" presStyleCnt="0"/>
      <dgm:spPr/>
    </dgm:pt>
    <dgm:pt modelId="{C20DE559-0EC9-4955-BB1D-DAE6FE867B7B}" type="pres">
      <dgm:prSet presAssocID="{43F02EBB-4D41-45DF-9EEE-EEB6C539C3C1}" presName="sibSpaceThree" presStyleCnt="0"/>
      <dgm:spPr/>
    </dgm:pt>
    <dgm:pt modelId="{9B0AF79B-3739-45CD-93F3-C67C3A5F4F87}" type="pres">
      <dgm:prSet presAssocID="{0C7787EE-4BE8-4494-8E56-5B699785717E}" presName="vertThree" presStyleCnt="0"/>
      <dgm:spPr/>
      <dgm:t>
        <a:bodyPr/>
        <a:lstStyle/>
        <a:p>
          <a:endParaRPr lang="hr-HR"/>
        </a:p>
      </dgm:t>
    </dgm:pt>
    <dgm:pt modelId="{AB95460A-F32A-4548-B1BE-E48295D213E6}" type="pres">
      <dgm:prSet presAssocID="{0C7787EE-4BE8-4494-8E56-5B699785717E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4179B6AB-73E7-48A2-B3B0-09B73267B8DE}" type="pres">
      <dgm:prSet presAssocID="{0C7787EE-4BE8-4494-8E56-5B699785717E}" presName="horzThree" presStyleCnt="0"/>
      <dgm:spPr/>
      <dgm:t>
        <a:bodyPr/>
        <a:lstStyle/>
        <a:p>
          <a:endParaRPr lang="hr-HR"/>
        </a:p>
      </dgm:t>
    </dgm:pt>
    <dgm:pt modelId="{DDFE6ADA-C572-413F-9CA5-FF7692A958D2}" type="pres">
      <dgm:prSet presAssocID="{8E112CB4-74D0-4C39-B124-2C9799DD68A4}" presName="sibSpaceTwo" presStyleCnt="0"/>
      <dgm:spPr/>
      <dgm:t>
        <a:bodyPr/>
        <a:lstStyle/>
        <a:p>
          <a:endParaRPr lang="hr-HR"/>
        </a:p>
      </dgm:t>
    </dgm:pt>
    <dgm:pt modelId="{B7C6BA81-B090-4115-9364-C61F82C147B9}" type="pres">
      <dgm:prSet presAssocID="{7A319CA0-236B-4A7D-BDBE-410AC61295F7}" presName="vertTwo" presStyleCnt="0"/>
      <dgm:spPr/>
      <dgm:t>
        <a:bodyPr/>
        <a:lstStyle/>
        <a:p>
          <a:endParaRPr lang="hr-HR"/>
        </a:p>
      </dgm:t>
    </dgm:pt>
    <dgm:pt modelId="{0CA0CC0A-345C-45E8-A91C-3B7D5403F85E}" type="pres">
      <dgm:prSet presAssocID="{7A319CA0-236B-4A7D-BDBE-410AC61295F7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0FFE81F-C9C3-4903-926B-2DA06896BAB1}" type="pres">
      <dgm:prSet presAssocID="{7A319CA0-236B-4A7D-BDBE-410AC61295F7}" presName="parTransTwo" presStyleCnt="0"/>
      <dgm:spPr/>
      <dgm:t>
        <a:bodyPr/>
        <a:lstStyle/>
        <a:p>
          <a:endParaRPr lang="hr-HR"/>
        </a:p>
      </dgm:t>
    </dgm:pt>
    <dgm:pt modelId="{BE3BCE49-4E33-4055-9338-5CDF531A6B62}" type="pres">
      <dgm:prSet presAssocID="{7A319CA0-236B-4A7D-BDBE-410AC61295F7}" presName="horzTwo" presStyleCnt="0"/>
      <dgm:spPr/>
      <dgm:t>
        <a:bodyPr/>
        <a:lstStyle/>
        <a:p>
          <a:endParaRPr lang="hr-HR"/>
        </a:p>
      </dgm:t>
    </dgm:pt>
    <dgm:pt modelId="{D03163DE-3981-41E9-A007-EC952EC470E8}" type="pres">
      <dgm:prSet presAssocID="{72166407-B931-4B7D-880F-325F3FFB4B97}" presName="vertThree" presStyleCnt="0"/>
      <dgm:spPr/>
      <dgm:t>
        <a:bodyPr/>
        <a:lstStyle/>
        <a:p>
          <a:endParaRPr lang="hr-HR"/>
        </a:p>
      </dgm:t>
    </dgm:pt>
    <dgm:pt modelId="{27D993C4-BD85-4505-9BCA-B8A00990CB3E}" type="pres">
      <dgm:prSet presAssocID="{72166407-B931-4B7D-880F-325F3FFB4B97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FFF838FF-FE7D-42BD-983A-88C7197A1804}" type="pres">
      <dgm:prSet presAssocID="{72166407-B931-4B7D-880F-325F3FFB4B97}" presName="horzThree" presStyleCnt="0"/>
      <dgm:spPr/>
      <dgm:t>
        <a:bodyPr/>
        <a:lstStyle/>
        <a:p>
          <a:endParaRPr lang="hr-HR"/>
        </a:p>
      </dgm:t>
    </dgm:pt>
  </dgm:ptLst>
  <dgm:cxnLst>
    <dgm:cxn modelId="{D2F582E5-8069-4F0F-BF7C-3052FABD3A0B}" type="presOf" srcId="{3C7AFD96-A6ED-431B-91E6-6D421E0126CD}" destId="{EE195AF9-2728-4C21-8481-C7AC47772009}" srcOrd="0" destOrd="0" presId="urn:microsoft.com/office/officeart/2005/8/layout/hierarchy4"/>
    <dgm:cxn modelId="{D0FD30EA-66BC-4DCE-BDB5-D46E924FE183}" type="presOf" srcId="{C92DF754-AF19-46CA-9F97-36E521DEFB70}" destId="{81B59EE3-9054-47B2-8237-19AA34DB0F4C}" srcOrd="0" destOrd="0" presId="urn:microsoft.com/office/officeart/2005/8/layout/hierarchy4"/>
    <dgm:cxn modelId="{1860500D-9E39-4DBD-B027-44048DCB58A3}" srcId="{C92DF754-AF19-46CA-9F97-36E521DEFB70}" destId="{1C9F5FB5-AF78-49E9-B6C8-A2CF867E4986}" srcOrd="0" destOrd="0" parTransId="{601FFAA8-3214-43DB-A618-C70387313063}" sibTransId="{8E112CB4-74D0-4C39-B124-2C9799DD68A4}"/>
    <dgm:cxn modelId="{37C60B68-F720-402A-9844-D071186725CA}" type="presOf" srcId="{7A319CA0-236B-4A7D-BDBE-410AC61295F7}" destId="{0CA0CC0A-345C-45E8-A91C-3B7D5403F85E}" srcOrd="0" destOrd="0" presId="urn:microsoft.com/office/officeart/2005/8/layout/hierarchy4"/>
    <dgm:cxn modelId="{68EE7F36-E1F3-4ED1-A2F5-10AE6F44035A}" srcId="{A2C16F8B-F1C3-4F94-933C-0F3373180892}" destId="{C92DF754-AF19-46CA-9F97-36E521DEFB70}" srcOrd="0" destOrd="0" parTransId="{D8C257D2-DAAA-4E02-8D46-198A9715FDF3}" sibTransId="{7638D9A2-2760-4172-9A97-455B62B246EA}"/>
    <dgm:cxn modelId="{5D90C8BC-9CA6-49E9-A7E0-9CD4A1802BD8}" srcId="{1C9F5FB5-AF78-49E9-B6C8-A2CF867E4986}" destId="{F5FBF47C-6D25-4352-AB33-48BA88E92208}" srcOrd="1" destOrd="0" parTransId="{02A1E6DD-C2AF-4BAE-A0D4-297959E0A8AA}" sibTransId="{43F02EBB-4D41-45DF-9EEE-EEB6C539C3C1}"/>
    <dgm:cxn modelId="{D8F72484-0ED2-48B0-A459-E9871ECC3126}" type="presOf" srcId="{1C9F5FB5-AF78-49E9-B6C8-A2CF867E4986}" destId="{274C4F15-26B3-49A9-BFE5-8308F84F30BA}" srcOrd="0" destOrd="0" presId="urn:microsoft.com/office/officeart/2005/8/layout/hierarchy4"/>
    <dgm:cxn modelId="{D4244D7C-3E93-4ABF-854C-769E758F700C}" type="presOf" srcId="{0C7787EE-4BE8-4494-8E56-5B699785717E}" destId="{AB95460A-F32A-4548-B1BE-E48295D213E6}" srcOrd="0" destOrd="0" presId="urn:microsoft.com/office/officeart/2005/8/layout/hierarchy4"/>
    <dgm:cxn modelId="{833AA906-1D1B-440B-90C9-87D888AFB03B}" type="presOf" srcId="{72166407-B931-4B7D-880F-325F3FFB4B97}" destId="{27D993C4-BD85-4505-9BCA-B8A00990CB3E}" srcOrd="0" destOrd="0" presId="urn:microsoft.com/office/officeart/2005/8/layout/hierarchy4"/>
    <dgm:cxn modelId="{78F51C61-DB61-44C1-9EB9-35B6CE5531D6}" srcId="{C92DF754-AF19-46CA-9F97-36E521DEFB70}" destId="{7A319CA0-236B-4A7D-BDBE-410AC61295F7}" srcOrd="1" destOrd="0" parTransId="{C2BC6529-CB3B-4526-9163-D196D80DC27D}" sibTransId="{1CFA68BF-E824-45CD-BBCE-EB429C32AE92}"/>
    <dgm:cxn modelId="{07623081-B711-4336-874B-66B439FDBAA3}" srcId="{1C9F5FB5-AF78-49E9-B6C8-A2CF867E4986}" destId="{3C7AFD96-A6ED-431B-91E6-6D421E0126CD}" srcOrd="0" destOrd="0" parTransId="{A2D6D360-A769-497E-9ABD-DE385191BC2A}" sibTransId="{E1DE834F-0BCD-4296-A2C9-58F053990C9E}"/>
    <dgm:cxn modelId="{A841CDE9-A784-4C56-826B-13DABB28B1E9}" type="presOf" srcId="{F5FBF47C-6D25-4352-AB33-48BA88E92208}" destId="{364E80A2-BDA4-4368-A22A-BDF456C51F52}" srcOrd="0" destOrd="0" presId="urn:microsoft.com/office/officeart/2005/8/layout/hierarchy4"/>
    <dgm:cxn modelId="{2B3E636C-7C30-4598-9BEA-9CB7E1775896}" type="presOf" srcId="{A2C16F8B-F1C3-4F94-933C-0F3373180892}" destId="{353DD0DC-E4EC-4739-9131-BDA571301D8B}" srcOrd="0" destOrd="0" presId="urn:microsoft.com/office/officeart/2005/8/layout/hierarchy4"/>
    <dgm:cxn modelId="{8D3B3BBE-CC8C-4415-B647-9D27595E91DF}" srcId="{1C9F5FB5-AF78-49E9-B6C8-A2CF867E4986}" destId="{0C7787EE-4BE8-4494-8E56-5B699785717E}" srcOrd="2" destOrd="0" parTransId="{D0519427-65E8-43E4-9830-068618F916A8}" sibTransId="{FAA5D719-A76D-481C-A0CE-4A603CC7223A}"/>
    <dgm:cxn modelId="{20FBBFEB-5EDA-407D-9297-64B0B76474A6}" srcId="{7A319CA0-236B-4A7D-BDBE-410AC61295F7}" destId="{72166407-B931-4B7D-880F-325F3FFB4B97}" srcOrd="0" destOrd="0" parTransId="{919DF1D7-C12F-4FDC-905E-61855DBF1B76}" sibTransId="{2ECE01BD-FD10-4271-8FF0-505D6AE43A65}"/>
    <dgm:cxn modelId="{99958BD8-4EC4-4504-B5BC-99E24AE825EC}" type="presParOf" srcId="{353DD0DC-E4EC-4739-9131-BDA571301D8B}" destId="{4F0E34B5-C441-4107-94C3-E726DDEA8FA3}" srcOrd="0" destOrd="0" presId="urn:microsoft.com/office/officeart/2005/8/layout/hierarchy4"/>
    <dgm:cxn modelId="{75BEF920-355E-45E4-818B-7CB511C765ED}" type="presParOf" srcId="{4F0E34B5-C441-4107-94C3-E726DDEA8FA3}" destId="{81B59EE3-9054-47B2-8237-19AA34DB0F4C}" srcOrd="0" destOrd="0" presId="urn:microsoft.com/office/officeart/2005/8/layout/hierarchy4"/>
    <dgm:cxn modelId="{902B8004-949C-4EB6-A363-750C1D60A311}" type="presParOf" srcId="{4F0E34B5-C441-4107-94C3-E726DDEA8FA3}" destId="{0AE8C8B2-DBB5-4E0C-A39B-0B1981F20819}" srcOrd="1" destOrd="0" presId="urn:microsoft.com/office/officeart/2005/8/layout/hierarchy4"/>
    <dgm:cxn modelId="{B93E7CFB-C826-407B-935D-00C47EBC0D1B}" type="presParOf" srcId="{4F0E34B5-C441-4107-94C3-E726DDEA8FA3}" destId="{B6D15643-399B-4DB2-9529-2AA4E3F8240C}" srcOrd="2" destOrd="0" presId="urn:microsoft.com/office/officeart/2005/8/layout/hierarchy4"/>
    <dgm:cxn modelId="{0F3BDF65-F9B5-48E7-894A-81223757D3C8}" type="presParOf" srcId="{B6D15643-399B-4DB2-9529-2AA4E3F8240C}" destId="{4E421933-D48E-4956-BCA3-7E1B1C80B953}" srcOrd="0" destOrd="0" presId="urn:microsoft.com/office/officeart/2005/8/layout/hierarchy4"/>
    <dgm:cxn modelId="{7618B6FF-E9D3-4EEF-BF23-FDB7FEE8F85B}" type="presParOf" srcId="{4E421933-D48E-4956-BCA3-7E1B1C80B953}" destId="{274C4F15-26B3-49A9-BFE5-8308F84F30BA}" srcOrd="0" destOrd="0" presId="urn:microsoft.com/office/officeart/2005/8/layout/hierarchy4"/>
    <dgm:cxn modelId="{81ADA5DC-F560-4C04-8142-1F3942E82BEC}" type="presParOf" srcId="{4E421933-D48E-4956-BCA3-7E1B1C80B953}" destId="{6A0738A0-094E-4858-A944-5154D3396C00}" srcOrd="1" destOrd="0" presId="urn:microsoft.com/office/officeart/2005/8/layout/hierarchy4"/>
    <dgm:cxn modelId="{F5D98FD8-CCDA-4CAF-9A99-B3A102E605D7}" type="presParOf" srcId="{4E421933-D48E-4956-BCA3-7E1B1C80B953}" destId="{E4B436B5-5756-49C5-8E38-483C08B7AF5F}" srcOrd="2" destOrd="0" presId="urn:microsoft.com/office/officeart/2005/8/layout/hierarchy4"/>
    <dgm:cxn modelId="{6C3DE614-832C-4B26-9007-3AF9915E4FF5}" type="presParOf" srcId="{E4B436B5-5756-49C5-8E38-483C08B7AF5F}" destId="{BAF2B45D-743C-4BD0-A26B-67CE6B9A0F5C}" srcOrd="0" destOrd="0" presId="urn:microsoft.com/office/officeart/2005/8/layout/hierarchy4"/>
    <dgm:cxn modelId="{655B3FB9-EA43-4212-B3CA-54F509C21D2E}" type="presParOf" srcId="{BAF2B45D-743C-4BD0-A26B-67CE6B9A0F5C}" destId="{EE195AF9-2728-4C21-8481-C7AC47772009}" srcOrd="0" destOrd="0" presId="urn:microsoft.com/office/officeart/2005/8/layout/hierarchy4"/>
    <dgm:cxn modelId="{FE8456A9-E34D-40BF-8825-6125446DAC27}" type="presParOf" srcId="{BAF2B45D-743C-4BD0-A26B-67CE6B9A0F5C}" destId="{AF0F6EA6-E9E6-4397-BB6F-36F2F6C2580D}" srcOrd="1" destOrd="0" presId="urn:microsoft.com/office/officeart/2005/8/layout/hierarchy4"/>
    <dgm:cxn modelId="{EE64B19C-6068-4239-B26B-852476316AAB}" type="presParOf" srcId="{E4B436B5-5756-49C5-8E38-483C08B7AF5F}" destId="{258AA7D5-A2B1-4CBE-93A2-3FE3375D26ED}" srcOrd="1" destOrd="0" presId="urn:microsoft.com/office/officeart/2005/8/layout/hierarchy4"/>
    <dgm:cxn modelId="{B5D23723-7581-42FC-84AA-DE3CEC744799}" type="presParOf" srcId="{E4B436B5-5756-49C5-8E38-483C08B7AF5F}" destId="{80D60A5B-3D7E-415E-82DA-EC37D012FDDE}" srcOrd="2" destOrd="0" presId="urn:microsoft.com/office/officeart/2005/8/layout/hierarchy4"/>
    <dgm:cxn modelId="{3E48C98C-8DDA-4052-A159-54482749FF85}" type="presParOf" srcId="{80D60A5B-3D7E-415E-82DA-EC37D012FDDE}" destId="{364E80A2-BDA4-4368-A22A-BDF456C51F52}" srcOrd="0" destOrd="0" presId="urn:microsoft.com/office/officeart/2005/8/layout/hierarchy4"/>
    <dgm:cxn modelId="{C4D036B8-6F85-4432-94BB-5C6D23556766}" type="presParOf" srcId="{80D60A5B-3D7E-415E-82DA-EC37D012FDDE}" destId="{56F2ACB7-9040-49C2-9309-9DC88D951E5D}" srcOrd="1" destOrd="0" presId="urn:microsoft.com/office/officeart/2005/8/layout/hierarchy4"/>
    <dgm:cxn modelId="{2D7E6150-710F-4CBB-BE26-468FDAC05D66}" type="presParOf" srcId="{E4B436B5-5756-49C5-8E38-483C08B7AF5F}" destId="{C20DE559-0EC9-4955-BB1D-DAE6FE867B7B}" srcOrd="3" destOrd="0" presId="urn:microsoft.com/office/officeart/2005/8/layout/hierarchy4"/>
    <dgm:cxn modelId="{12386A21-0A57-4B90-B1FE-A06AC9C73A60}" type="presParOf" srcId="{E4B436B5-5756-49C5-8E38-483C08B7AF5F}" destId="{9B0AF79B-3739-45CD-93F3-C67C3A5F4F87}" srcOrd="4" destOrd="0" presId="urn:microsoft.com/office/officeart/2005/8/layout/hierarchy4"/>
    <dgm:cxn modelId="{FC17279E-E8BA-4170-8CC7-5BD7996555E5}" type="presParOf" srcId="{9B0AF79B-3739-45CD-93F3-C67C3A5F4F87}" destId="{AB95460A-F32A-4548-B1BE-E48295D213E6}" srcOrd="0" destOrd="0" presId="urn:microsoft.com/office/officeart/2005/8/layout/hierarchy4"/>
    <dgm:cxn modelId="{4AD7BD44-C90A-4EA7-A8C1-0DAAEF9CA1BB}" type="presParOf" srcId="{9B0AF79B-3739-45CD-93F3-C67C3A5F4F87}" destId="{4179B6AB-73E7-48A2-B3B0-09B73267B8DE}" srcOrd="1" destOrd="0" presId="urn:microsoft.com/office/officeart/2005/8/layout/hierarchy4"/>
    <dgm:cxn modelId="{9A8F4BD0-AB0E-47DC-A226-5B0C2FD89575}" type="presParOf" srcId="{B6D15643-399B-4DB2-9529-2AA4E3F8240C}" destId="{DDFE6ADA-C572-413F-9CA5-FF7692A958D2}" srcOrd="1" destOrd="0" presId="urn:microsoft.com/office/officeart/2005/8/layout/hierarchy4"/>
    <dgm:cxn modelId="{D868990F-0EE7-4D38-814E-E75B08F198E8}" type="presParOf" srcId="{B6D15643-399B-4DB2-9529-2AA4E3F8240C}" destId="{B7C6BA81-B090-4115-9364-C61F82C147B9}" srcOrd="2" destOrd="0" presId="urn:microsoft.com/office/officeart/2005/8/layout/hierarchy4"/>
    <dgm:cxn modelId="{4682C728-14E4-41B2-801B-2162B22CA910}" type="presParOf" srcId="{B7C6BA81-B090-4115-9364-C61F82C147B9}" destId="{0CA0CC0A-345C-45E8-A91C-3B7D5403F85E}" srcOrd="0" destOrd="0" presId="urn:microsoft.com/office/officeart/2005/8/layout/hierarchy4"/>
    <dgm:cxn modelId="{5A1B1F03-DB24-4B4A-9BE1-3098979B0908}" type="presParOf" srcId="{B7C6BA81-B090-4115-9364-C61F82C147B9}" destId="{B0FFE81F-C9C3-4903-926B-2DA06896BAB1}" srcOrd="1" destOrd="0" presId="urn:microsoft.com/office/officeart/2005/8/layout/hierarchy4"/>
    <dgm:cxn modelId="{6D00CB60-5470-4660-885E-E9706339471F}" type="presParOf" srcId="{B7C6BA81-B090-4115-9364-C61F82C147B9}" destId="{BE3BCE49-4E33-4055-9338-5CDF531A6B62}" srcOrd="2" destOrd="0" presId="urn:microsoft.com/office/officeart/2005/8/layout/hierarchy4"/>
    <dgm:cxn modelId="{E3E35A26-AFAF-462B-8E69-2D7D6379494D}" type="presParOf" srcId="{BE3BCE49-4E33-4055-9338-5CDF531A6B62}" destId="{D03163DE-3981-41E9-A007-EC952EC470E8}" srcOrd="0" destOrd="0" presId="urn:microsoft.com/office/officeart/2005/8/layout/hierarchy4"/>
    <dgm:cxn modelId="{216D22A6-75D9-47C1-96A5-E19E5E4ED703}" type="presParOf" srcId="{D03163DE-3981-41E9-A007-EC952EC470E8}" destId="{27D993C4-BD85-4505-9BCA-B8A00990CB3E}" srcOrd="0" destOrd="0" presId="urn:microsoft.com/office/officeart/2005/8/layout/hierarchy4"/>
    <dgm:cxn modelId="{EB8EC8C7-AC92-4A94-9605-DC21C4080341}" type="presParOf" srcId="{D03163DE-3981-41E9-A007-EC952EC470E8}" destId="{FFF838FF-FE7D-42BD-983A-88C7197A180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98452-7C98-4619-A791-0B46361BC526}" type="datetimeFigureOut">
              <a:rPr lang="hr-HR" smtClean="0"/>
              <a:pPr/>
              <a:t>29.4.2015.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91F77-5787-44D0-85DF-652666959EE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8107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91F77-5787-44D0-85DF-652666959EE0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0987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91F77-5787-44D0-85DF-652666959EE0}" type="slidenum">
              <a:rPr lang="hr-HR" smtClean="0"/>
              <a:pPr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9906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91F77-5787-44D0-85DF-652666959EE0}" type="slidenum">
              <a:rPr lang="hr-HR" smtClean="0"/>
              <a:pPr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5836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91F77-5787-44D0-85DF-652666959EE0}" type="slidenum">
              <a:rPr lang="hr-HR" smtClean="0">
                <a:solidFill>
                  <a:prstClr val="black"/>
                </a:solidFill>
              </a:rPr>
              <a:pPr/>
              <a:t>19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248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521E497-08F0-40DD-B658-CD2DCBA9F2E0}" type="slidenum">
              <a:rPr lang="hr-HR" smtClean="0"/>
              <a:pPr>
                <a:defRPr/>
              </a:pPr>
              <a:t>‹#›</a:t>
            </a:fld>
            <a:endParaRPr lang="hr-HR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/>
          <a:lstStyle>
            <a:lvl1pPr>
              <a:defRPr sz="1200" i="1"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hr-HR" smtClean="0"/>
              <a:t>Poslovni uzlet jadranske Hrvatske, Rijeka, 20.10.2014.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61372673"/>
      </p:ext>
    </p:extLst>
  </p:cSld>
  <p:clrMapOvr>
    <a:masterClrMapping/>
  </p:clrMapOvr>
  <p:transition spd="slow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hr-HR" smtClean="0"/>
              <a:t>Poslovni uzlet jadranske Hrvatske, Rijeka, 20.10.2014.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DEB2A6-70A4-4700-894F-26B632D6BC0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520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482600" y="79057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6748463" y="2886075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hr-HR" smtClean="0"/>
              <a:t>Poslovni uzlet jadranske Hrvatske, Rijeka, 20.10.2014.</a:t>
            </a: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6B97290-BA89-4537-B1B6-B9D42FEE3D3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742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hr-HR" smtClean="0"/>
              <a:t>Poslovni uzlet jadranske Hrvatske, Rijeka, 20.10.2014.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4BC864F-22AB-4100-847B-38D14999F83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17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482600" y="79057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6748463" y="2886075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hr-HR" smtClean="0"/>
              <a:t>Poslovni uzlet jadranske Hrvatske, Rijeka, 20.10.2014.</a:t>
            </a: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19108FA-3AC7-4E23-8253-9955F982937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039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hr-HR" smtClean="0"/>
              <a:t>Poslovni uzlet jadranske Hrvatske, Rijeka, 20.10.2014.</a:t>
            </a: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0A0FFC-A52C-4761-ADC1-E2B038BE2EA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769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Poslovni uzlet jadranske Hrvatske, Rijeka, 20.10.2014.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8634ADD-6230-4C42-ACAC-00C44869048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8279586"/>
      </p:ext>
    </p:extLst>
  </p:cSld>
  <p:clrMapOvr>
    <a:masterClrMapping/>
  </p:clrMapOvr>
  <p:transition spd="slow">
    <p:wheel spokes="2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Poslovni uzlet jadranske Hrvatske, Rijeka, 20.10.2014.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4020474-B08E-41BC-B84B-CC79E1197AD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1658371"/>
      </p:ext>
    </p:extLst>
  </p:cSld>
  <p:clrMapOvr>
    <a:masterClrMapping/>
  </p:clrMapOvr>
  <p:transition spd="slow">
    <p:wheel spokes="2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19820" y="544470"/>
            <a:ext cx="8304363" cy="253041"/>
          </a:xfrm>
        </p:spPr>
        <p:txBody>
          <a:bodyPr lIns="18000">
            <a:normAutofit/>
          </a:bodyPr>
          <a:lstStyle>
            <a:lvl1pPr marL="0" indent="0">
              <a:buNone/>
              <a:defRPr sz="1000" cap="none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5"/>
          </p:nvPr>
        </p:nvSpPr>
        <p:spPr>
          <a:xfrm>
            <a:off x="419823" y="1947654"/>
            <a:ext cx="8304360" cy="3764951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6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2667000" y="6356350"/>
            <a:ext cx="3352800" cy="3667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Poslovni uzlet jadranske Hrvatske, Rijeka, 20.10.2014.</a:t>
            </a:r>
            <a:endParaRPr lang="da-DK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8"/>
          </p:nvPr>
        </p:nvSpPr>
        <p:spPr>
          <a:xfrm>
            <a:off x="7924800" y="6356350"/>
            <a:ext cx="762000" cy="3667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BECAD1-B8AB-4F6E-85C2-EF7584A32ADF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95127183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hr-HR" dirty="0">
              <a:solidFill>
                <a:prstClr val="black"/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521E497-08F0-40DD-B658-CD2DCBA9F2E0}" type="slidenum">
              <a:rPr lang="hr-H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hr-HR" dirty="0">
              <a:solidFill>
                <a:prstClr val="black"/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/>
          <a:lstStyle>
            <a:lvl1pPr>
              <a:defRPr sz="1200" i="1"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hr-H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12251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9388"/>
            <a:ext cx="6594475" cy="4499892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C5D2212-1914-465A-9EB6-20C6024E5C6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042025"/>
            <a:ext cx="5762600" cy="365125"/>
          </a:xfrm>
          <a:prstGeom prst="rect">
            <a:avLst/>
          </a:prstGeom>
        </p:spPr>
        <p:txBody>
          <a:bodyPr/>
          <a:lstStyle>
            <a:lvl1pPr>
              <a:defRPr sz="1200" i="1"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hr-H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19166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9388"/>
            <a:ext cx="6594475" cy="4499892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C5D2212-1914-465A-9EB6-20C6024E5C6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042025"/>
            <a:ext cx="5762600" cy="365125"/>
          </a:xfrm>
          <a:prstGeom prst="rect">
            <a:avLst/>
          </a:prstGeom>
        </p:spPr>
        <p:txBody>
          <a:bodyPr/>
          <a:lstStyle>
            <a:lvl1pPr>
              <a:defRPr sz="1200" i="1"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hr-HR" smtClean="0"/>
              <a:t>Poslovni uzlet jadranske Hrvatske, Rijeka, 20.10.2014.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94927072"/>
      </p:ext>
    </p:extLst>
  </p:cSld>
  <p:clrMapOvr>
    <a:masterClrMapping/>
  </p:clrMapOvr>
  <p:transition spd="slow">
    <p:wheel spokes="2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0290FDC-1144-4315-BA57-93C7A52BF363}" type="slidenum">
              <a:rPr lang="hr-H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737378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FB9C4CA-8035-45CF-A5F8-2E1DDB7E9B14}" type="slidenum">
              <a:rPr lang="hr-H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6234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51B7014-96E7-45A2-88AF-9BE182B99D86}" type="slidenum">
              <a:rPr lang="hr-H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610772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7161CFA-4AF9-40AA-8981-F62FE86A54EC}" type="slidenum">
              <a:rPr lang="hr-H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956380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DC0D575-AD04-4477-94A8-7F50D7BD2275}" type="slidenum">
              <a:rPr lang="hr-H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409692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C331446-6510-4D99-8602-D97A0F139ED7}" type="slidenum">
              <a:rPr lang="hr-H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273826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r-HR" noProof="0" smtClean="0"/>
              <a:t>Kliknite ikonu da biste dodali  sliku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87BEE0C-F97E-4FE0-B9A6-477C21E1AD74}" type="slidenum">
              <a:rPr lang="hr-H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112178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hr-H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hr-H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DEB2A6-70A4-4700-894F-26B632D6BC0B}" type="slidenum">
              <a:rPr lang="hr-H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886920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482600" y="79057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6748463" y="2886075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hr-HR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hr-HR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6B97290-BA89-4537-B1B6-B9D42FEE3D38}" type="slidenum">
              <a:rPr lang="hr-H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303396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hr-H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hr-H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4BC864F-22AB-4100-847B-38D14999F831}" type="slidenum">
              <a:rPr lang="hr-H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746125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Poslovni uzlet jadranske Hrvatske, Rijeka, 20.10.2014.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0290FDC-1144-4315-BA57-93C7A52BF36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0852806"/>
      </p:ext>
    </p:extLst>
  </p:cSld>
  <p:clrMapOvr>
    <a:masterClrMapping/>
  </p:clrMapOvr>
  <p:transition spd="slow">
    <p:wheel spokes="2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482600" y="79057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6748463" y="2886075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hr-HR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hr-HR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19108FA-3AC7-4E23-8253-9955F9829371}" type="slidenum">
              <a:rPr lang="hr-H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198882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hr-H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hr-H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0A0FFC-A52C-4761-ADC1-E2B038BE2EAC}" type="slidenum">
              <a:rPr lang="hr-H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707572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8634ADD-6230-4C42-ACAC-00C448690487}" type="slidenum">
              <a:rPr lang="hr-H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881218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4020474-B08E-41BC-B84B-CC79E1197ADC}" type="slidenum">
              <a:rPr lang="hr-H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011698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19820" y="544470"/>
            <a:ext cx="8304363" cy="253041"/>
          </a:xfrm>
        </p:spPr>
        <p:txBody>
          <a:bodyPr lIns="18000">
            <a:normAutofit/>
          </a:bodyPr>
          <a:lstStyle>
            <a:lvl1pPr marL="0" indent="0">
              <a:buNone/>
              <a:defRPr sz="1000" cap="none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5"/>
          </p:nvPr>
        </p:nvSpPr>
        <p:spPr>
          <a:xfrm>
            <a:off x="419823" y="1947654"/>
            <a:ext cx="8304360" cy="3764951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6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2667000" y="6356350"/>
            <a:ext cx="3352800" cy="3667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8"/>
          </p:nvPr>
        </p:nvSpPr>
        <p:spPr>
          <a:xfrm>
            <a:off x="7924800" y="6356350"/>
            <a:ext cx="762000" cy="3667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BECAD1-B8AB-4F6E-85C2-EF7584A32ADF}" type="slidenum">
              <a:rPr lang="da-DK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4506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Poslovni uzlet jadranske Hrvatske, Rijeka, 20.10.2014.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FB9C4CA-8035-45CF-A5F8-2E1DDB7E9B1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5604231"/>
      </p:ext>
    </p:extLst>
  </p:cSld>
  <p:clrMapOvr>
    <a:masterClrMapping/>
  </p:clrMapOvr>
  <p:transition spd="slow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Poslovni uzlet jadranske Hrvatske, Rijeka, 20.10.2014.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51B7014-96E7-45A2-88AF-9BE182B99D8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7193178"/>
      </p:ext>
    </p:extLst>
  </p:cSld>
  <p:clrMapOvr>
    <a:masterClrMapping/>
  </p:clrMapOvr>
  <p:transition spd="slow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Poslovni uzlet jadranske Hrvatske, Rijeka, 20.10.2014.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7161CFA-4AF9-40AA-8981-F62FE86A54E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2313628"/>
      </p:ext>
    </p:extLst>
  </p:cSld>
  <p:clrMapOvr>
    <a:masterClrMapping/>
  </p:clrMapOvr>
  <p:transition spd="slow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Poslovni uzlet jadranske Hrvatske, Rijeka, 20.10.2014.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DC0D575-AD04-4477-94A8-7F50D7BD227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1869144"/>
      </p:ext>
    </p:extLst>
  </p:cSld>
  <p:clrMapOvr>
    <a:masterClrMapping/>
  </p:clrMapOvr>
  <p:transition spd="slow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Poslovni uzlet jadranske Hrvatske, Rijeka, 20.10.2014.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C331446-6510-4D99-8602-D97A0F139ED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3121901"/>
      </p:ext>
    </p:extLst>
  </p:cSld>
  <p:clrMapOvr>
    <a:masterClrMapping/>
  </p:clrMapOvr>
  <p:transition spd="slow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r-HR" noProof="0" smtClean="0"/>
              <a:t>Kliknite ikonu da biste dodali  sliku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Poslovni uzlet jadranske Hrvatske, Rijeka, 20.10.2014.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87BEE0C-F97E-4FE0-B9A6-477C21E1AD7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5955697"/>
      </p:ext>
    </p:extLst>
  </p:cSld>
  <p:clrMapOvr>
    <a:masterClrMapping/>
  </p:clrMapOvr>
  <p:transition spd="slow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50825"/>
            <a:ext cx="659447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Uredite stil naslova matrice</a:t>
            </a:r>
            <a:endParaRPr lang="en-US" altLang="sr-Latn-RS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449388"/>
            <a:ext cx="6594475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Uredite stilove teksta matrice</a:t>
            </a:r>
          </a:p>
          <a:p>
            <a:pPr lvl="1"/>
            <a:r>
              <a:rPr lang="hr-HR" altLang="sr-Latn-RS" smtClean="0"/>
              <a:t>Druga razina</a:t>
            </a:r>
          </a:p>
          <a:p>
            <a:pPr lvl="2"/>
            <a:r>
              <a:rPr lang="hr-HR" altLang="sr-Latn-RS" smtClean="0"/>
              <a:t>Treća razina</a:t>
            </a:r>
          </a:p>
          <a:p>
            <a:pPr lvl="3"/>
            <a:r>
              <a:rPr lang="hr-HR" altLang="sr-Latn-RS" smtClean="0"/>
              <a:t>Četvrta razina</a:t>
            </a:r>
          </a:p>
          <a:p>
            <a:pPr lvl="4"/>
            <a:r>
              <a:rPr lang="hr-HR" altLang="sr-Latn-RS" smtClean="0"/>
              <a:t>Peta razina</a:t>
            </a:r>
            <a:endParaRPr lang="en-US" altLang="sr-Latn-RS" smtClean="0"/>
          </a:p>
        </p:txBody>
      </p:sp>
      <p:pic>
        <p:nvPicPr>
          <p:cNvPr id="2053" name="Picture 4" descr="grb rh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4450"/>
            <a:ext cx="3413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5" descr="Logo Fonda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700" y="46038"/>
            <a:ext cx="5397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  <p:sldLayoutId id="2147483981" r:id="rId13"/>
    <p:sldLayoutId id="2147483982" r:id="rId14"/>
    <p:sldLayoutId id="2147483983" r:id="rId15"/>
    <p:sldLayoutId id="2147483984" r:id="rId16"/>
    <p:sldLayoutId id="2147483985" r:id="rId17"/>
  </p:sldLayoutIdLst>
  <p:transition spd="slow">
    <p:wheel spokes="2"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libri Light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libri Light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libri Light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libri Ligh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just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just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just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just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just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50825"/>
            <a:ext cx="659447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Uredite stil naslova matrice</a:t>
            </a:r>
            <a:endParaRPr lang="en-US" altLang="sr-Latn-RS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449388"/>
            <a:ext cx="6594475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Uredite stilove teksta matrice</a:t>
            </a:r>
          </a:p>
          <a:p>
            <a:pPr lvl="1"/>
            <a:r>
              <a:rPr lang="hr-HR" altLang="sr-Latn-RS" smtClean="0"/>
              <a:t>Druga razina</a:t>
            </a:r>
          </a:p>
          <a:p>
            <a:pPr lvl="2"/>
            <a:r>
              <a:rPr lang="hr-HR" altLang="sr-Latn-RS" smtClean="0"/>
              <a:t>Treća razina</a:t>
            </a:r>
          </a:p>
          <a:p>
            <a:pPr lvl="3"/>
            <a:r>
              <a:rPr lang="hr-HR" altLang="sr-Latn-RS" smtClean="0"/>
              <a:t>Četvrta razina</a:t>
            </a:r>
          </a:p>
          <a:p>
            <a:pPr lvl="4"/>
            <a:r>
              <a:rPr lang="hr-HR" altLang="sr-Latn-RS" smtClean="0"/>
              <a:t>Peta razina</a:t>
            </a:r>
            <a:endParaRPr lang="en-US" altLang="sr-Latn-RS" smtClean="0"/>
          </a:p>
        </p:txBody>
      </p:sp>
      <p:pic>
        <p:nvPicPr>
          <p:cNvPr id="2053" name="Picture 4" descr="grb rh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4450"/>
            <a:ext cx="3413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5" descr="Logo Fonda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700" y="46038"/>
            <a:ext cx="5397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322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  <p:sldLayoutId id="2147483999" r:id="rId13"/>
    <p:sldLayoutId id="2147484000" r:id="rId14"/>
    <p:sldLayoutId id="2147484001" r:id="rId15"/>
    <p:sldLayoutId id="2147484002" r:id="rId16"/>
    <p:sldLayoutId id="2147484003" r:id="rId17"/>
  </p:sldLayoutIdLst>
  <p:transition spd="slow"/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libri Light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libri Light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libri Light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libri Ligh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just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just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just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just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just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fzoeu.hr/hrv/pdf/Natjecaj%20EnU_Ind-2015.pdf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fzoeu.hr/hrv/pdf/EnU9%202015.pdf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zoeu.hr/hrv/pdf/P%20OIE%202015%20u%20turizmu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fzoeu.hr/hrv/pdf/JN%20za%20EO%20nestambenih%20zgrada%202015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kontakt@fzoeu.hr" TargetMode="External"/><Relationship Id="rId2" Type="http://schemas.openxmlformats.org/officeDocument/2006/relationships/hyperlink" Target="mailto:enu@fzoeu.hr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gospodarenje_energijom@fzoeu.h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31" y="2492896"/>
            <a:ext cx="6347715" cy="1826581"/>
          </a:xfrm>
        </p:spPr>
        <p:txBody>
          <a:bodyPr>
            <a:noAutofit/>
          </a:bodyPr>
          <a:lstStyle/>
          <a:p>
            <a:pPr algn="ctr"/>
            <a:r>
              <a:rPr lang="hr-HR" sz="3600" b="1" dirty="0"/>
              <a:t>Mogućnosti </a:t>
            </a:r>
            <a:r>
              <a:rPr lang="hr-HR" sz="3600" b="1" dirty="0" smtClean="0"/>
              <a:t>sufinanciranja projekata EnU za poduzetnike</a:t>
            </a:r>
            <a:endParaRPr lang="hr-HR" sz="3600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205808"/>
          </a:xfrm>
        </p:spPr>
        <p:txBody>
          <a:bodyPr>
            <a:noAutofit/>
          </a:bodyPr>
          <a:lstStyle/>
          <a:p>
            <a:pPr algn="ctr"/>
            <a:r>
              <a:rPr lang="hr-H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dr.sc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</a:t>
            </a: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Vesna Bukarica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</a:t>
            </a: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dipl.ing.el.</a:t>
            </a:r>
          </a:p>
          <a:p>
            <a:pPr algn="ctr"/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načelnica Sektora za energetsku učinkovitost</a:t>
            </a:r>
            <a:endParaRPr lang="hr-HR" b="1" dirty="0" smtClean="0">
              <a:latin typeface="+mj-lt"/>
            </a:endParaRPr>
          </a:p>
          <a:p>
            <a:pPr algn="ctr"/>
            <a:endParaRPr lang="hr-HR" sz="20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39552" y="116632"/>
            <a:ext cx="6594475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libri Light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libri Light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libri Light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libri Light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1800" dirty="0" smtClean="0">
                <a:solidFill>
                  <a:schemeClr val="bg1">
                    <a:lumMod val="50000"/>
                  </a:schemeClr>
                </a:solidFill>
              </a:rPr>
              <a:t>REPUBLIKA HRVATSKA</a:t>
            </a:r>
          </a:p>
          <a:p>
            <a:pPr algn="ctr"/>
            <a:r>
              <a:rPr lang="hr-HR" sz="1800" b="1" dirty="0" smtClean="0">
                <a:solidFill>
                  <a:schemeClr val="bg1">
                    <a:lumMod val="50000"/>
                  </a:schemeClr>
                </a:solidFill>
              </a:rPr>
              <a:t>FOND ZA ZAŠTITU OKOLIŠA I ENERGETSKU UČINKOVITOST</a:t>
            </a:r>
            <a:endParaRPr lang="hr-HR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68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0825"/>
            <a:ext cx="6698704" cy="947738"/>
          </a:xfrm>
        </p:spPr>
        <p:txBody>
          <a:bodyPr/>
          <a:lstStyle/>
          <a:p>
            <a:r>
              <a:rPr lang="hr-HR" sz="3200" dirty="0" smtClean="0"/>
              <a:t>Javni poziv za energetske preglede i sustave upravljanja energijom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9388"/>
            <a:ext cx="6698704" cy="5147964"/>
          </a:xfrm>
        </p:spPr>
        <p:txBody>
          <a:bodyPr/>
          <a:lstStyle/>
          <a:p>
            <a:endParaRPr lang="hr-HR" sz="1600" b="1" dirty="0" smtClean="0">
              <a:solidFill>
                <a:srgbClr val="FF0000"/>
              </a:solidFill>
            </a:endParaRPr>
          </a:p>
          <a:p>
            <a:r>
              <a:rPr lang="hr-HR" sz="2000" b="1" dirty="0" smtClean="0">
                <a:solidFill>
                  <a:srgbClr val="FF0000"/>
                </a:solidFill>
              </a:rPr>
              <a:t>Otvorena dva javna poziva!!</a:t>
            </a:r>
          </a:p>
          <a:p>
            <a:r>
              <a:rPr lang="hr-HR" sz="2000" dirty="0" smtClean="0">
                <a:solidFill>
                  <a:srgbClr val="FF0000"/>
                </a:solidFill>
              </a:rPr>
              <a:t>Javni poziv za mala i srednja poduzeća i obrte</a:t>
            </a:r>
          </a:p>
          <a:p>
            <a:r>
              <a:rPr lang="hr-HR" sz="2000" dirty="0" smtClean="0">
                <a:solidFill>
                  <a:srgbClr val="FF0000"/>
                </a:solidFill>
              </a:rPr>
              <a:t>Javni poziv za velika poduzeća (do 5. prosinca 2015. – Zakon </a:t>
            </a:r>
            <a:r>
              <a:rPr lang="hr-HR" sz="2000" dirty="0" err="1" smtClean="0">
                <a:solidFill>
                  <a:srgbClr val="FF0000"/>
                </a:solidFill>
              </a:rPr>
              <a:t>EnU</a:t>
            </a:r>
            <a:r>
              <a:rPr lang="hr-HR" sz="2000" dirty="0" smtClean="0">
                <a:solidFill>
                  <a:srgbClr val="FF0000"/>
                </a:solidFill>
              </a:rPr>
              <a:t>!)</a:t>
            </a:r>
          </a:p>
          <a:p>
            <a:r>
              <a:rPr lang="hr-HR" sz="2000" b="1" dirty="0" err="1" smtClean="0"/>
              <a:t>Max</a:t>
            </a:r>
            <a:r>
              <a:rPr lang="hr-HR" sz="2000" b="1" dirty="0" smtClean="0"/>
              <a:t>. 50.000 kn po zahtjevu</a:t>
            </a:r>
          </a:p>
          <a:p>
            <a:pPr marL="457200" lvl="1" indent="0">
              <a:buNone/>
            </a:pPr>
            <a:endParaRPr lang="hr-HR" sz="1400" dirty="0" smtClean="0"/>
          </a:p>
          <a:p>
            <a:pPr marL="457200" lvl="1" indent="0">
              <a:buNone/>
            </a:pPr>
            <a:endParaRPr lang="hr-HR" sz="1400" dirty="0" smtClean="0"/>
          </a:p>
          <a:p>
            <a:pPr lvl="2"/>
            <a:endParaRPr lang="hr-HR" dirty="0" smtClean="0"/>
          </a:p>
          <a:p>
            <a:pPr lvl="1"/>
            <a:endParaRPr lang="hr-H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5D2212-1914-465A-9EB6-20C6024E5C6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05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logic-group.bluepoleweb.com/images/renewables-header.png"/>
          <p:cNvPicPr>
            <a:picLocks noChangeAspect="1" noChangeArrowheads="1"/>
          </p:cNvPicPr>
          <p:nvPr/>
        </p:nvPicPr>
        <p:blipFill>
          <a:blip r:embed="rId2" cstate="print"/>
          <a:srcRect b="17281"/>
          <a:stretch>
            <a:fillRect/>
          </a:stretch>
        </p:blipFill>
        <p:spPr bwMode="auto">
          <a:xfrm>
            <a:off x="251520" y="4754966"/>
            <a:ext cx="7272808" cy="2103034"/>
          </a:xfrm>
          <a:prstGeom prst="rect">
            <a:avLst/>
          </a:prstGeom>
          <a:noFill/>
        </p:spPr>
      </p:pic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539552" y="2636912"/>
            <a:ext cx="6347715" cy="1826581"/>
          </a:xfrm>
        </p:spPr>
        <p:txBody>
          <a:bodyPr/>
          <a:lstStyle/>
          <a:p>
            <a:r>
              <a:rPr lang="hr-HR" sz="3600" dirty="0" smtClean="0"/>
              <a:t>EnU u proizvodnim procesima</a:t>
            </a:r>
            <a:br>
              <a:rPr lang="hr-HR" sz="3600" dirty="0" smtClean="0"/>
            </a:br>
            <a:r>
              <a:rPr lang="hr-HR" sz="3600" dirty="0" smtClean="0"/>
              <a:t>OIE</a:t>
            </a:r>
            <a:br>
              <a:rPr lang="hr-HR" sz="3600" dirty="0" smtClean="0"/>
            </a:br>
            <a:r>
              <a:rPr lang="hr-HR" sz="3600" dirty="0" smtClean="0"/>
              <a:t>Zgrade</a:t>
            </a:r>
            <a:endParaRPr lang="hr-HR" sz="3600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39552" y="116632"/>
            <a:ext cx="6594475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libri Light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libri Light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libri Light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libri Light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1800" dirty="0" smtClean="0">
                <a:solidFill>
                  <a:schemeClr val="bg1">
                    <a:lumMod val="50000"/>
                  </a:schemeClr>
                </a:solidFill>
              </a:rPr>
              <a:t>REPUBLIKA HRVATSKA</a:t>
            </a:r>
          </a:p>
          <a:p>
            <a:pPr algn="ctr"/>
            <a:r>
              <a:rPr lang="hr-HR" sz="1800" b="1" dirty="0" smtClean="0">
                <a:solidFill>
                  <a:schemeClr val="bg1">
                    <a:lumMod val="50000"/>
                  </a:schemeClr>
                </a:solidFill>
              </a:rPr>
              <a:t>FOND ZA ZAŠTITU OKOLIŠA I ENERGETSKU UČINKOVITOST</a:t>
            </a:r>
            <a:endParaRPr lang="hr-HR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41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000" dirty="0" smtClean="0"/>
              <a:t>Zahvati u postojećim postrojenjima kojima se smanjuje potrošnja energije </a:t>
            </a:r>
            <a:r>
              <a:rPr lang="hr-HR" sz="2000" b="1" dirty="0" smtClean="0"/>
              <a:t>barem 20% </a:t>
            </a:r>
          </a:p>
          <a:p>
            <a:r>
              <a:rPr lang="hr-HR" sz="2000" dirty="0" smtClean="0"/>
              <a:t>Što se može sufinancirati?</a:t>
            </a:r>
          </a:p>
          <a:p>
            <a:pPr lvl="1"/>
            <a:r>
              <a:rPr lang="hr-HR" dirty="0" smtClean="0"/>
              <a:t>Poboljšanje učinkovitosti korištenja toplinske energije u proizvodnim procesima</a:t>
            </a:r>
          </a:p>
          <a:p>
            <a:pPr lvl="1"/>
            <a:r>
              <a:rPr lang="hr-HR" dirty="0" smtClean="0"/>
              <a:t>Poboljšanje učinkovitosti rashladnih sustava</a:t>
            </a:r>
          </a:p>
          <a:p>
            <a:pPr lvl="1"/>
            <a:r>
              <a:rPr lang="hr-HR" b="1" dirty="0" smtClean="0"/>
              <a:t>Učinkoviti elektromotorni pogoni (IE3, IE2 s regulacijom)</a:t>
            </a:r>
          </a:p>
          <a:p>
            <a:pPr lvl="1"/>
            <a:r>
              <a:rPr lang="hr-HR" dirty="0" smtClean="0"/>
              <a:t>Revitalizacija infrastrukture (rasvjeta, procesna voda, </a:t>
            </a:r>
            <a:r>
              <a:rPr lang="hr-HR" dirty="0" err="1" smtClean="0"/>
              <a:t>itd</a:t>
            </a:r>
            <a:r>
              <a:rPr lang="hr-HR" dirty="0" smtClean="0"/>
              <a:t>.)</a:t>
            </a:r>
          </a:p>
          <a:p>
            <a:pPr lvl="1"/>
            <a:r>
              <a:rPr lang="hr-HR" dirty="0" smtClean="0"/>
              <a:t>Zamjena primarnog energenta</a:t>
            </a:r>
          </a:p>
          <a:p>
            <a:pPr lvl="1"/>
            <a:r>
              <a:rPr lang="hr-HR" dirty="0" smtClean="0"/>
              <a:t>Uvođenje/poboljšanje automatizacije</a:t>
            </a:r>
          </a:p>
          <a:p>
            <a:pPr lvl="1"/>
            <a:r>
              <a:rPr lang="hr-HR" dirty="0" smtClean="0"/>
              <a:t>Elektroenergetika (kompenzacija jalovine)</a:t>
            </a:r>
          </a:p>
          <a:p>
            <a:r>
              <a:rPr lang="hr-HR" b="1" dirty="0" smtClean="0"/>
              <a:t>Zahvati na ovojnici i gradnja novih postrojenja – NE!</a:t>
            </a:r>
          </a:p>
          <a:p>
            <a:r>
              <a:rPr lang="hr-HR" b="1" dirty="0" smtClean="0"/>
              <a:t>Naglasak: PDV nije opravdani trošak!</a:t>
            </a:r>
          </a:p>
          <a:p>
            <a:endParaRPr lang="hr-HR" sz="2000" b="1" dirty="0"/>
          </a:p>
          <a:p>
            <a:pPr lvl="1"/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dirty="0" smtClean="0"/>
              <a:t>Mogućnosti sufinanciranja EnU u </a:t>
            </a:r>
            <a:r>
              <a:rPr lang="hr-HR" sz="3200" b="1" dirty="0" smtClean="0"/>
              <a:t>proizvodnim postrojenjima</a:t>
            </a:r>
            <a:endParaRPr lang="hr-HR" sz="3200" b="1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5D2212-1914-465A-9EB6-20C6024E5C6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5" name="Picture 2" descr="http://www.dow.com/energy/image/rethink_industrial_neutra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4600" y1="23757" x2="14600" y2="23757"/>
                        <a14:foregroundMark x1="19000" y1="22652" x2="19000" y2="22652"/>
                        <a14:foregroundMark x1="23200" y1="21547" x2="23200" y2="21547"/>
                        <a14:foregroundMark x1="8800" y1="15746" x2="8800" y2="15746"/>
                        <a14:foregroundMark x1="10000" y1="32320" x2="10000" y2="32320"/>
                        <a14:foregroundMark x1="15800" y1="31215" x2="15800" y2="31215"/>
                        <a14:foregroundMark x1="15400" y1="39227" x2="15400" y2="39227"/>
                        <a14:foregroundMark x1="14600" y1="34530" x2="14600" y2="34530"/>
                        <a14:foregroundMark x1="15400" y1="28177" x2="15400" y2="281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593" y="4812974"/>
            <a:ext cx="2961903" cy="214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79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dirty="0" smtClean="0"/>
              <a:t>Javni natječaj za projekte EnU u </a:t>
            </a:r>
            <a:r>
              <a:rPr lang="hr-HR" sz="3200" b="1" dirty="0" smtClean="0"/>
              <a:t>proizvodnim postrojenjima 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sz="2000" dirty="0" smtClean="0"/>
              <a:t>Osnovne </a:t>
            </a:r>
            <a:r>
              <a:rPr lang="hr-HR" sz="2000" dirty="0"/>
              <a:t>informacije</a:t>
            </a:r>
          </a:p>
          <a:p>
            <a:pPr lvl="1"/>
            <a:r>
              <a:rPr lang="hr-HR" sz="1800" b="1" dirty="0" smtClean="0">
                <a:solidFill>
                  <a:srgbClr val="FF0000"/>
                </a:solidFill>
              </a:rPr>
              <a:t>Otvoren do 23.06.2015.</a:t>
            </a:r>
          </a:p>
          <a:p>
            <a:pPr lvl="2"/>
            <a:r>
              <a:rPr lang="hr-HR" b="1" dirty="0" smtClean="0">
                <a:solidFill>
                  <a:srgbClr val="FF0000"/>
                </a:solidFill>
                <a:hlinkClick r:id="rId2"/>
              </a:rPr>
              <a:t>http://fzoeu.hr/hrv/pdf/Natjecaj%20EnU_Ind-2015.pdf</a:t>
            </a:r>
            <a:r>
              <a:rPr lang="hr-HR" b="1" dirty="0" smtClean="0">
                <a:solidFill>
                  <a:srgbClr val="FF0000"/>
                </a:solidFill>
              </a:rPr>
              <a:t> </a:t>
            </a:r>
            <a:endParaRPr lang="hr-HR" b="1" dirty="0">
              <a:solidFill>
                <a:srgbClr val="FF0000"/>
              </a:solidFill>
            </a:endParaRPr>
          </a:p>
          <a:p>
            <a:pPr lvl="1"/>
            <a:r>
              <a:rPr lang="hr-HR" sz="1800" dirty="0"/>
              <a:t>40 (60/80)% opravdanih troškova za grupe radova po situacijama</a:t>
            </a:r>
            <a:endParaRPr lang="hr-HR" sz="1800" b="1" dirty="0"/>
          </a:p>
          <a:p>
            <a:pPr lvl="1"/>
            <a:r>
              <a:rPr lang="hr-HR" sz="1800" dirty="0"/>
              <a:t>Subvencija do 1.400.000 kn </a:t>
            </a:r>
          </a:p>
          <a:p>
            <a:pPr lvl="1"/>
            <a:r>
              <a:rPr lang="hr-HR" sz="1800" dirty="0" smtClean="0"/>
              <a:t>Zajam do 7.000.000 kn</a:t>
            </a:r>
          </a:p>
          <a:p>
            <a:r>
              <a:rPr lang="hr-HR" sz="2000" dirty="0" smtClean="0"/>
              <a:t>Ograničenja prema pravilima </a:t>
            </a:r>
            <a:r>
              <a:rPr lang="hr-HR" sz="2000" b="1" i="1" dirty="0" smtClean="0"/>
              <a:t>de </a:t>
            </a:r>
            <a:r>
              <a:rPr lang="hr-HR" sz="2000" b="1" i="1" dirty="0" err="1" smtClean="0"/>
              <a:t>minimis</a:t>
            </a:r>
            <a:r>
              <a:rPr lang="hr-HR" sz="2000" b="1" i="1" dirty="0" smtClean="0"/>
              <a:t> </a:t>
            </a:r>
            <a:r>
              <a:rPr lang="hr-HR" sz="2000" dirty="0" smtClean="0"/>
              <a:t>državnih potpora</a:t>
            </a:r>
          </a:p>
          <a:p>
            <a:pPr lvl="1"/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5D2212-1914-465A-9EB6-20C6024E5C6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5" name="Picture 2" descr="http://www.dow.com/energy/image/rethink_industrial_neutral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4600" y1="23757" x2="14600" y2="23757"/>
                        <a14:foregroundMark x1="19000" y1="22652" x2="19000" y2="22652"/>
                        <a14:foregroundMark x1="23200" y1="21547" x2="23200" y2="21547"/>
                        <a14:foregroundMark x1="8800" y1="15746" x2="8800" y2="15746"/>
                        <a14:foregroundMark x1="10000" y1="32320" x2="10000" y2="32320"/>
                        <a14:foregroundMark x1="15800" y1="31215" x2="15800" y2="31215"/>
                        <a14:foregroundMark x1="15400" y1="39227" x2="15400" y2="39227"/>
                        <a14:foregroundMark x1="14600" y1="34530" x2="14600" y2="34530"/>
                        <a14:foregroundMark x1="15400" y1="28177" x2="15400" y2="281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593" y="4812974"/>
            <a:ext cx="2961903" cy="214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79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dirty="0" smtClean="0"/>
              <a:t>Mogućnosti sufinanciranja projekata korištenja </a:t>
            </a:r>
            <a:r>
              <a:rPr lang="hr-HR" sz="3200" b="1" dirty="0" smtClean="0"/>
              <a:t>OIE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Troškovi nabave, ugradnje, mjerenja, ispitivanja, podešavanja i puštanja u pogon sustava za:</a:t>
            </a:r>
          </a:p>
          <a:p>
            <a:pPr lvl="1"/>
            <a:r>
              <a:rPr lang="hr-HR" dirty="0" smtClean="0"/>
              <a:t>Proizvodnju električne energije iz energije sunca, vjetra, vode (&lt; 10 MW)</a:t>
            </a:r>
          </a:p>
          <a:p>
            <a:pPr lvl="1"/>
            <a:r>
              <a:rPr lang="hr-HR" dirty="0" smtClean="0"/>
              <a:t>Proizvodnju toplinske energije za grijanje sanitarne i/ili tehnološke vode te grijanje i hlađenje prostora s:</a:t>
            </a:r>
          </a:p>
          <a:p>
            <a:pPr lvl="2"/>
            <a:r>
              <a:rPr lang="hr-HR" sz="1600" dirty="0" smtClean="0"/>
              <a:t>toplinskim sunčanim kolektorima </a:t>
            </a:r>
          </a:p>
          <a:p>
            <a:pPr lvl="2"/>
            <a:r>
              <a:rPr lang="hr-HR" sz="1600" dirty="0" smtClean="0"/>
              <a:t>kotlovima na biomasu</a:t>
            </a:r>
          </a:p>
          <a:p>
            <a:pPr lvl="2"/>
            <a:r>
              <a:rPr lang="hr-HR" sz="1600" dirty="0" smtClean="0"/>
              <a:t>dizalicama topline energetske klase A </a:t>
            </a:r>
          </a:p>
          <a:p>
            <a:pPr lvl="2"/>
            <a:r>
              <a:rPr lang="hr-HR" sz="1600" dirty="0" smtClean="0"/>
              <a:t>geotermalnim izmjenjivačima topline</a:t>
            </a:r>
          </a:p>
          <a:p>
            <a:pPr lvl="1"/>
            <a:r>
              <a:rPr lang="hr-HR" dirty="0" smtClean="0"/>
              <a:t>Proizvodnju čvrstih </a:t>
            </a:r>
            <a:r>
              <a:rPr lang="hr-HR" dirty="0" err="1" smtClean="0"/>
              <a:t>biogoriva</a:t>
            </a:r>
            <a:endParaRPr lang="hr-HR" dirty="0" smtClean="0"/>
          </a:p>
          <a:p>
            <a:r>
              <a:rPr lang="pl-PL" b="1" dirty="0" smtClean="0"/>
              <a:t>Izrada pripremne i projektne dokumentacije  </a:t>
            </a:r>
            <a:r>
              <a:rPr lang="hr-HR" b="1" dirty="0" smtClean="0"/>
              <a:t>– NE!</a:t>
            </a:r>
          </a:p>
          <a:p>
            <a:r>
              <a:rPr lang="hr-HR" b="1" dirty="0" smtClean="0"/>
              <a:t>Naglasak: PDV nije opravdani trošak!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5D2212-1914-465A-9EB6-20C6024E5C6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6" name="Picture 4" descr="http://www.sorucevapbank.com/wp-content/uploads/2012/11/Renewable-Energy-Solar-Pow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64502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36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sorucevapbank.com/wp-content/uploads/2012/11/Renewable-Energy-Solar-Pow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64502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dirty="0" smtClean="0"/>
              <a:t>Javni natječaj i poziv za projekte </a:t>
            </a:r>
            <a:r>
              <a:rPr lang="hr-HR" sz="3200" b="1" dirty="0" smtClean="0"/>
              <a:t>OIE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Osnovne </a:t>
            </a:r>
            <a:r>
              <a:rPr lang="hr-HR" dirty="0" smtClean="0"/>
              <a:t>informacije o javnom natječaju</a:t>
            </a:r>
            <a:endParaRPr lang="hr-HR" dirty="0"/>
          </a:p>
          <a:p>
            <a:pPr lvl="1"/>
            <a:r>
              <a:rPr lang="hr-HR" sz="2000" b="1" dirty="0" smtClean="0">
                <a:solidFill>
                  <a:srgbClr val="FF0000"/>
                </a:solidFill>
              </a:rPr>
              <a:t>Otvoren do 25.5.2015.</a:t>
            </a:r>
          </a:p>
          <a:p>
            <a:pPr lvl="2"/>
            <a:r>
              <a:rPr lang="hr-HR" b="1" dirty="0">
                <a:solidFill>
                  <a:srgbClr val="FF0000"/>
                </a:solidFill>
                <a:hlinkClick r:id="rId3"/>
              </a:rPr>
              <a:t>http://</a:t>
            </a:r>
            <a:r>
              <a:rPr lang="hr-HR" b="1" dirty="0" smtClean="0">
                <a:solidFill>
                  <a:srgbClr val="FF0000"/>
                </a:solidFill>
                <a:hlinkClick r:id="rId3"/>
              </a:rPr>
              <a:t>fzoeu.hr/hrv/pdf/EnU9%202015.pdf</a:t>
            </a:r>
            <a:r>
              <a:rPr lang="hr-HR" b="1" dirty="0" smtClean="0">
                <a:solidFill>
                  <a:srgbClr val="FF0000"/>
                </a:solidFill>
              </a:rPr>
              <a:t> </a:t>
            </a:r>
            <a:endParaRPr lang="hr-HR" b="1" dirty="0">
              <a:solidFill>
                <a:srgbClr val="FF0000"/>
              </a:solidFill>
            </a:endParaRPr>
          </a:p>
          <a:p>
            <a:pPr lvl="1"/>
            <a:r>
              <a:rPr lang="hr-HR" dirty="0" smtClean="0"/>
              <a:t>40 </a:t>
            </a:r>
            <a:r>
              <a:rPr lang="hr-HR" dirty="0"/>
              <a:t>(60/80)% opravdanih troškova za grupe radova po situacijama</a:t>
            </a:r>
            <a:endParaRPr lang="hr-HR" b="1" dirty="0"/>
          </a:p>
          <a:p>
            <a:pPr lvl="1"/>
            <a:r>
              <a:rPr lang="hr-HR" dirty="0"/>
              <a:t>Subvencija do 1.400.000 kn </a:t>
            </a:r>
          </a:p>
          <a:p>
            <a:pPr lvl="1"/>
            <a:r>
              <a:rPr lang="hr-HR" dirty="0" smtClean="0"/>
              <a:t>Zajam do 7.000.000 kn</a:t>
            </a:r>
          </a:p>
          <a:p>
            <a:pPr lvl="1"/>
            <a:r>
              <a:rPr lang="hr-HR" dirty="0" smtClean="0"/>
              <a:t>JLP(R)S, javne ustanove, trgovačka društva i obrtnici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Posebna mogućnost – javni poziv za projekte korištenja OIE u </a:t>
            </a:r>
            <a:r>
              <a:rPr lang="hr-HR" b="1" dirty="0" smtClean="0">
                <a:solidFill>
                  <a:srgbClr val="FF0000"/>
                </a:solidFill>
              </a:rPr>
              <a:t>turizmu</a:t>
            </a:r>
            <a:r>
              <a:rPr lang="hr-HR" dirty="0" smtClean="0">
                <a:solidFill>
                  <a:srgbClr val="FF0000"/>
                </a:solidFill>
              </a:rPr>
              <a:t>!</a:t>
            </a:r>
          </a:p>
          <a:p>
            <a:pPr lvl="1"/>
            <a:r>
              <a:rPr lang="hr-HR" dirty="0" smtClean="0">
                <a:solidFill>
                  <a:srgbClr val="FF0000"/>
                </a:solidFill>
                <a:hlinkClick r:id="rId4"/>
              </a:rPr>
              <a:t>http://fzoeu.hr/hrv/pdf/P%20OIE%202015%20u%20turizmu.pdf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hr-HR" dirty="0"/>
              <a:t>trgovačka društva, zadruge, trgovci pojedinci, fizičke osobe (obrtnici), </a:t>
            </a:r>
            <a:r>
              <a:rPr lang="pl-PL" dirty="0"/>
              <a:t>OPG, građani -&gt; pružanje usluge </a:t>
            </a:r>
            <a:r>
              <a:rPr lang="pl-PL" b="1" dirty="0"/>
              <a:t>smještaja</a:t>
            </a:r>
            <a:endParaRPr lang="vi-VN" b="1" dirty="0"/>
          </a:p>
          <a:p>
            <a:pPr lvl="1"/>
            <a:r>
              <a:rPr lang="hr-HR" dirty="0" smtClean="0"/>
              <a:t>subvencija </a:t>
            </a:r>
            <a:r>
              <a:rPr lang="hr-HR" dirty="0"/>
              <a:t>do 1.4 mil. kn ili 7 mil. kn zajma, za građane 15.000-24.750 kn donacija</a:t>
            </a:r>
          </a:p>
          <a:p>
            <a:pPr lvl="1"/>
            <a:endParaRPr lang="hr-HR" dirty="0" smtClean="0">
              <a:solidFill>
                <a:srgbClr val="FF0000"/>
              </a:solidFill>
            </a:endParaRPr>
          </a:p>
          <a:p>
            <a:pPr lvl="1"/>
            <a:endParaRPr lang="hr-H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5D2212-1914-465A-9EB6-20C6024E5C6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6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449388"/>
            <a:ext cx="6594475" cy="4715916"/>
          </a:xfrm>
        </p:spPr>
        <p:txBody>
          <a:bodyPr/>
          <a:lstStyle/>
          <a:p>
            <a:r>
              <a:rPr lang="hr-HR" sz="2000" dirty="0" smtClean="0"/>
              <a:t>Energetska obnova postojećih zgrada ili izgradnja novih (energetski razred A, ne za daljnju prodaju)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sz="1800" dirty="0" smtClean="0"/>
              <a:t>Toplinska izolacija elemenata ovojnice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sz="1800" dirty="0" smtClean="0"/>
              <a:t>Vanjska stolarija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sz="1800" dirty="0" smtClean="0"/>
              <a:t>Sustavi grijanja i pripreme PTV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sz="1800" dirty="0" smtClean="0"/>
              <a:t>Sustavi hlađenja i prozračivanja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sz="1800" dirty="0" smtClean="0"/>
              <a:t>Upravljanje KGH sustavima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sz="1800" dirty="0" smtClean="0"/>
              <a:t>Unutarnja rasvjeta</a:t>
            </a:r>
          </a:p>
          <a:p>
            <a:r>
              <a:rPr lang="hr-HR" sz="2000" dirty="0"/>
              <a:t>Nužno zadovoljavanje tehničkih uvjeta Fonda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sz="2000" dirty="0" smtClean="0"/>
          </a:p>
          <a:p>
            <a:pPr lvl="1"/>
            <a:endParaRPr lang="hr-HR" b="1" dirty="0" smtClean="0"/>
          </a:p>
          <a:p>
            <a:pPr lvl="1"/>
            <a:endParaRPr lang="hr-HR" b="1" i="1" dirty="0" smtClean="0"/>
          </a:p>
          <a:p>
            <a:pPr lvl="1"/>
            <a:endParaRPr lang="hr-HR" b="1" dirty="0" smtClean="0"/>
          </a:p>
          <a:p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dirty="0" smtClean="0"/>
              <a:t>Sufinanciranje projekata EnU komercijalnih nestambenih </a:t>
            </a:r>
            <a:r>
              <a:rPr lang="hr-HR" sz="3200" b="1" dirty="0" smtClean="0"/>
              <a:t>zgrada</a:t>
            </a:r>
            <a:endParaRPr lang="hr-HR" sz="3200" b="1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6445250" y="6042025"/>
            <a:ext cx="512763" cy="365125"/>
          </a:xfrm>
        </p:spPr>
        <p:txBody>
          <a:bodyPr/>
          <a:lstStyle/>
          <a:p>
            <a:pPr>
              <a:defRPr/>
            </a:pPr>
            <a:fld id="{9C5D2212-1914-465A-9EB6-20C6024E5C6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6" name="Picture 2" descr="http://www.kuremuhendislik.com/wp-content/uploads/2013/06/enerji-kimlik-belgesi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098885"/>
            <a:ext cx="3523297" cy="156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26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dirty="0" smtClean="0"/>
              <a:t>Javni natječaj za energetsku obnovu nestambenih </a:t>
            </a:r>
            <a:r>
              <a:rPr lang="hr-HR" sz="3200" b="1" dirty="0" smtClean="0"/>
              <a:t>zgrada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Osnovne </a:t>
            </a:r>
            <a:r>
              <a:rPr lang="hr-HR" dirty="0" smtClean="0"/>
              <a:t>informacije o javnom natječaju</a:t>
            </a:r>
            <a:endParaRPr lang="hr-HR" dirty="0"/>
          </a:p>
          <a:p>
            <a:pPr lvl="1"/>
            <a:r>
              <a:rPr lang="hr-HR" sz="2000" b="1" dirty="0" smtClean="0">
                <a:solidFill>
                  <a:srgbClr val="FF0000"/>
                </a:solidFill>
              </a:rPr>
              <a:t>Zatvoren!</a:t>
            </a:r>
          </a:p>
          <a:p>
            <a:pPr lvl="2"/>
            <a:r>
              <a:rPr lang="hr-HR" b="1" dirty="0" smtClean="0">
                <a:solidFill>
                  <a:srgbClr val="FF0000"/>
                </a:solidFill>
                <a:hlinkClick r:id="rId2"/>
              </a:rPr>
              <a:t>http://fzoeu.hr/hrv/pdf/JN%20za%20EO%20nestambenih%20zgrada%202015.pdf</a:t>
            </a:r>
            <a:endParaRPr lang="hr-HR" b="1" dirty="0" smtClean="0">
              <a:solidFill>
                <a:srgbClr val="FF0000"/>
              </a:solidFill>
            </a:endParaRPr>
          </a:p>
          <a:p>
            <a:pPr lvl="2"/>
            <a:r>
              <a:rPr lang="hr-HR" dirty="0" smtClean="0"/>
              <a:t>40 </a:t>
            </a:r>
            <a:r>
              <a:rPr lang="hr-HR" dirty="0"/>
              <a:t>(60/80)% opravdanih troškova za grupe radova po situacijama</a:t>
            </a:r>
            <a:endParaRPr lang="hr-HR" b="1" dirty="0"/>
          </a:p>
          <a:p>
            <a:pPr lvl="1"/>
            <a:r>
              <a:rPr lang="hr-HR" dirty="0"/>
              <a:t>Subvencija do 1.400.000 kn </a:t>
            </a:r>
          </a:p>
          <a:p>
            <a:pPr lvl="1"/>
            <a:r>
              <a:rPr lang="hr-HR" dirty="0" smtClean="0"/>
              <a:t>Zajam do 7.000.000 kn</a:t>
            </a:r>
          </a:p>
          <a:p>
            <a:pPr lvl="1"/>
            <a:r>
              <a:rPr lang="hr-HR" dirty="0" smtClean="0"/>
              <a:t>JLP(R)S, javne ustanove, trgovačka društva i obrtnici</a:t>
            </a:r>
          </a:p>
          <a:p>
            <a:pPr lvl="1"/>
            <a:endParaRPr lang="hr-H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5D2212-1914-465A-9EB6-20C6024E5C6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6" name="Picture 2" descr="http://www.kuremuhendislik.com/wp-content/uploads/2013/06/enerji-kimlik-belgesi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098885"/>
            <a:ext cx="3523297" cy="156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36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previews.123rf.com/images/coramax/coramax1208/coramax120800752/14802489-3d-people--human-character-and-hand-truck-with-folders-3d-render-illust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0560" y="5013176"/>
            <a:ext cx="2329144" cy="1844824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dirty="0" smtClean="0"/>
              <a:t>Potrebna dokumentacija za prijavu na javne natječaje/pozive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052736"/>
            <a:ext cx="7130752" cy="5328592"/>
          </a:xfrm>
        </p:spPr>
        <p:txBody>
          <a:bodyPr numCol="2"/>
          <a:lstStyle/>
          <a:p>
            <a:endParaRPr lang="hr-HR" sz="2000" dirty="0" smtClean="0"/>
          </a:p>
          <a:p>
            <a:r>
              <a:rPr lang="hr-HR" dirty="0" smtClean="0"/>
              <a:t>Prijavni obrazac </a:t>
            </a:r>
          </a:p>
          <a:p>
            <a:r>
              <a:rPr lang="hr-HR" dirty="0" smtClean="0"/>
              <a:t>Opis projekta, terminski plan, učinci</a:t>
            </a:r>
          </a:p>
          <a:p>
            <a:r>
              <a:rPr lang="hr-HR" dirty="0" smtClean="0"/>
              <a:t>Izjavu o zaokruženoj financijskoj konstrukciji ulaganja </a:t>
            </a:r>
          </a:p>
          <a:p>
            <a:r>
              <a:rPr lang="hr-HR" b="1" dirty="0" smtClean="0"/>
              <a:t>Glavni ili izvedbeni projekt </a:t>
            </a:r>
          </a:p>
          <a:p>
            <a:r>
              <a:rPr lang="hr-HR" dirty="0"/>
              <a:t>Troškovnik opreme, radova i usluga </a:t>
            </a:r>
          </a:p>
          <a:p>
            <a:r>
              <a:rPr lang="hr-HR" dirty="0" smtClean="0"/>
              <a:t>Akt kojim se odobrava </a:t>
            </a:r>
            <a:r>
              <a:rPr lang="hr-HR" dirty="0"/>
              <a:t>građenje ili izjava projektanta da nije potreban</a:t>
            </a:r>
            <a:endParaRPr lang="hr-HR" dirty="0" smtClean="0"/>
          </a:p>
          <a:p>
            <a:r>
              <a:rPr lang="hr-HR" dirty="0" smtClean="0"/>
              <a:t>ZK izvadak kao dokaz o vlasništvu nad zemljištem odnosno građevinom</a:t>
            </a:r>
          </a:p>
          <a:p>
            <a:endParaRPr lang="hr-HR" sz="2000" dirty="0" smtClean="0"/>
          </a:p>
          <a:p>
            <a:r>
              <a:rPr lang="hr-HR" dirty="0" smtClean="0"/>
              <a:t>Dokaz da je građevina postojeća u smislu odredbi važećeg Zakona o gradnji</a:t>
            </a:r>
          </a:p>
          <a:p>
            <a:r>
              <a:rPr lang="hr-HR" dirty="0"/>
              <a:t>Potvrda porezne uprave</a:t>
            </a:r>
          </a:p>
          <a:p>
            <a:r>
              <a:rPr lang="hr-HR" dirty="0"/>
              <a:t>Sjedište na području RH - registracija</a:t>
            </a:r>
          </a:p>
          <a:p>
            <a:r>
              <a:rPr lang="hr-HR" dirty="0"/>
              <a:t>Izjava da niste u poteškoćama</a:t>
            </a:r>
          </a:p>
          <a:p>
            <a:r>
              <a:rPr lang="hr-HR" dirty="0"/>
              <a:t>Izjava o potporama male vrijednosti</a:t>
            </a:r>
          </a:p>
          <a:p>
            <a:r>
              <a:rPr lang="hr-HR" dirty="0"/>
              <a:t>BON 2 i BONPLUS obrasci – ne stariji od 30 dana</a:t>
            </a:r>
          </a:p>
          <a:p>
            <a:endParaRPr lang="hr-HR" sz="2000" dirty="0" smtClean="0"/>
          </a:p>
          <a:p>
            <a:endParaRPr lang="hr-HR" dirty="0"/>
          </a:p>
        </p:txBody>
      </p:sp>
      <p:sp>
        <p:nvSpPr>
          <p:cNvPr id="6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6445250" y="6042025"/>
            <a:ext cx="512763" cy="365125"/>
          </a:xfrm>
        </p:spPr>
        <p:txBody>
          <a:bodyPr/>
          <a:lstStyle/>
          <a:p>
            <a:pPr>
              <a:defRPr/>
            </a:pPr>
            <a:fld id="{9C5D2212-1914-465A-9EB6-20C6024E5C6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88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526520" y="2492896"/>
            <a:ext cx="6347715" cy="1826581"/>
          </a:xfrm>
        </p:spPr>
        <p:txBody>
          <a:bodyPr/>
          <a:lstStyle/>
          <a:p>
            <a:r>
              <a:rPr lang="hr-HR" sz="3600" dirty="0" smtClean="0"/>
              <a:t>Čisti transport</a:t>
            </a:r>
            <a:endParaRPr lang="hr-HR" sz="3600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39552" y="116632"/>
            <a:ext cx="6594475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libri Light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libri Light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libri Light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libri Light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1800" dirty="0" smtClean="0">
                <a:solidFill>
                  <a:prstClr val="white">
                    <a:lumMod val="50000"/>
                  </a:prstClr>
                </a:solidFill>
              </a:rPr>
              <a:t>REPUBLIKA HRVATSKA</a:t>
            </a:r>
          </a:p>
          <a:p>
            <a:pPr algn="ctr"/>
            <a:r>
              <a:rPr lang="hr-HR" sz="1800" b="1" dirty="0" smtClean="0">
                <a:solidFill>
                  <a:prstClr val="white">
                    <a:lumMod val="50000"/>
                  </a:prstClr>
                </a:solidFill>
              </a:rPr>
              <a:t>FOND ZA ZAŠTITU OKOLIŠA I ENERGETSKU UČINKOVITOST</a:t>
            </a:r>
            <a:endParaRPr lang="hr-HR" sz="1800" b="1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4" name="Picture 2" descr="http://logic-group.bluepoleweb.com/images/renewables-header.png"/>
          <p:cNvPicPr>
            <a:picLocks noChangeAspect="1" noChangeArrowheads="1"/>
          </p:cNvPicPr>
          <p:nvPr/>
        </p:nvPicPr>
        <p:blipFill>
          <a:blip r:embed="rId3" cstate="print"/>
          <a:srcRect b="17281"/>
          <a:stretch>
            <a:fillRect/>
          </a:stretch>
        </p:blipFill>
        <p:spPr bwMode="auto">
          <a:xfrm>
            <a:off x="251520" y="4754966"/>
            <a:ext cx="7272808" cy="21030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54482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dirty="0" smtClean="0"/>
              <a:t>Sadržaj prezentacije</a:t>
            </a:r>
            <a:endParaRPr lang="hr-HR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 smtClean="0"/>
              <a:t>Kako do sredstava Fonda?</a:t>
            </a:r>
          </a:p>
          <a:p>
            <a:r>
              <a:rPr lang="hr-HR" sz="2400" dirty="0" smtClean="0"/>
              <a:t>Programi sufinanciranja za </a:t>
            </a:r>
            <a:r>
              <a:rPr lang="hr-HR" sz="2400" b="1" dirty="0" smtClean="0"/>
              <a:t>tvrtke i obrtnike</a:t>
            </a:r>
          </a:p>
          <a:p>
            <a:r>
              <a:rPr lang="hr-HR" sz="2400" dirty="0" smtClean="0"/>
              <a:t>Zaključna razmatranja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5E8DBE8-4FE5-4B3B-B1CD-93A5077AE4D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042025"/>
            <a:ext cx="6266656" cy="365125"/>
          </a:xfrm>
          <a:prstGeom prst="rect">
            <a:avLst/>
          </a:prstGeom>
        </p:spPr>
        <p:txBody>
          <a:bodyPr/>
          <a:lstStyle>
            <a:lvl1pPr>
              <a:defRPr sz="1200" i="1">
                <a:latin typeface="+mn-lt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dirty="0" smtClean="0"/>
              <a:t>Sufinanciranje kupnje hibridnih i električnih vozila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000" b="1" dirty="0" smtClean="0">
                <a:solidFill>
                  <a:srgbClr val="FF0000"/>
                </a:solidFill>
              </a:rPr>
              <a:t>Zatvoren!</a:t>
            </a:r>
          </a:p>
          <a:p>
            <a:r>
              <a:rPr lang="hr-HR" sz="2000" dirty="0" smtClean="0"/>
              <a:t>Korisnici: fizičke osobe, trgovačka društva i obrti</a:t>
            </a:r>
          </a:p>
          <a:p>
            <a:r>
              <a:rPr lang="hr-HR" sz="2000" dirty="0" smtClean="0"/>
              <a:t>Sredstva Fonda: </a:t>
            </a:r>
          </a:p>
          <a:p>
            <a:pPr lvl="1"/>
            <a:r>
              <a:rPr lang="hr-HR" dirty="0" smtClean="0"/>
              <a:t>Električna vozila L1 kategorije – do 7.500,00 kuna</a:t>
            </a:r>
          </a:p>
          <a:p>
            <a:pPr lvl="1"/>
            <a:r>
              <a:rPr lang="hr-HR" dirty="0" smtClean="0"/>
              <a:t>Električna vozila L3 kategorije – do 10.000,00 kuna</a:t>
            </a:r>
          </a:p>
          <a:p>
            <a:pPr lvl="1"/>
            <a:r>
              <a:rPr lang="hr-HR" dirty="0" smtClean="0"/>
              <a:t>Električna vozila L6 kategorije – do 15.000,00 kuna</a:t>
            </a:r>
          </a:p>
          <a:p>
            <a:pPr lvl="1"/>
            <a:r>
              <a:rPr lang="hr-HR" dirty="0" smtClean="0"/>
              <a:t>Električna vozila L7 kategorije – do 30.000,00 kuna </a:t>
            </a:r>
          </a:p>
          <a:p>
            <a:pPr lvl="1"/>
            <a:r>
              <a:rPr lang="hr-HR" dirty="0" smtClean="0"/>
              <a:t>Električna vozila M1 i N1 kategorija – do 70.000,00 kuna </a:t>
            </a:r>
          </a:p>
          <a:p>
            <a:pPr lvl="1"/>
            <a:r>
              <a:rPr lang="hr-HR" dirty="0" smtClean="0"/>
              <a:t>Hibridna električna „plug-</a:t>
            </a:r>
            <a:r>
              <a:rPr lang="hr-HR" dirty="0" err="1" smtClean="0"/>
              <a:t>in</a:t>
            </a:r>
            <a:r>
              <a:rPr lang="hr-HR" dirty="0" smtClean="0"/>
              <a:t>” vozila te električna vozila s ugrađenim sustavom za produženje autonomije kretanja (</a:t>
            </a:r>
            <a:r>
              <a:rPr lang="hr-HR" dirty="0" err="1" smtClean="0"/>
              <a:t>range</a:t>
            </a:r>
            <a:r>
              <a:rPr lang="hr-HR" dirty="0" smtClean="0"/>
              <a:t> </a:t>
            </a:r>
            <a:r>
              <a:rPr lang="hr-HR" dirty="0" err="1" smtClean="0"/>
              <a:t>extender</a:t>
            </a:r>
            <a:r>
              <a:rPr lang="hr-HR" dirty="0" smtClean="0"/>
              <a:t>) s emisijama CO</a:t>
            </a:r>
            <a:r>
              <a:rPr lang="hr-HR" baseline="-25000" dirty="0" smtClean="0"/>
              <a:t>2</a:t>
            </a:r>
            <a:r>
              <a:rPr lang="hr-HR" dirty="0" smtClean="0"/>
              <a:t> do najviše 50 g CO</a:t>
            </a:r>
            <a:r>
              <a:rPr lang="hr-HR" baseline="-25000" dirty="0" smtClean="0"/>
              <a:t>2</a:t>
            </a:r>
            <a:r>
              <a:rPr lang="hr-HR" dirty="0" smtClean="0"/>
              <a:t>/km, kategorija M1 i N1 – do 50.000,00 kuna</a:t>
            </a:r>
          </a:p>
          <a:p>
            <a:pPr lvl="1"/>
            <a:r>
              <a:rPr lang="hr-HR" dirty="0" smtClean="0"/>
              <a:t>Hibridna vozila s emisijama CO</a:t>
            </a:r>
            <a:r>
              <a:rPr lang="hr-HR" baseline="-25000" dirty="0" smtClean="0"/>
              <a:t>2</a:t>
            </a:r>
            <a:r>
              <a:rPr lang="hr-HR" dirty="0" smtClean="0"/>
              <a:t> do najviše 90 g CO</a:t>
            </a:r>
            <a:r>
              <a:rPr lang="hr-HR" baseline="-25000" dirty="0" smtClean="0"/>
              <a:t>2</a:t>
            </a:r>
            <a:r>
              <a:rPr lang="hr-HR" dirty="0" smtClean="0"/>
              <a:t>/km, kategorija M1 i N1 – do 30.000,00 kuna </a:t>
            </a:r>
          </a:p>
          <a:p>
            <a:pPr>
              <a:buNone/>
            </a:pPr>
            <a:endParaRPr lang="hr-HR" sz="1800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</p:txBody>
      </p:sp>
      <p:pic>
        <p:nvPicPr>
          <p:cNvPr id="4" name="Picture 2" descr="http://www.vector-eps.com/wp-content/gallery/green-cars-images/green-car-image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85111" l="10889" r="99333">
                        <a14:foregroundMark x1="15778" y1="62444" x2="15778" y2="62444"/>
                        <a14:foregroundMark x1="19111" y1="65778" x2="19111" y2="65778"/>
                        <a14:foregroundMark x1="21333" y1="66000" x2="21333" y2="66000"/>
                        <a14:foregroundMark x1="44000" y1="72444" x2="44000" y2="72444"/>
                        <a14:foregroundMark x1="67111" y1="72444" x2="67111" y2="72444"/>
                        <a14:foregroundMark x1="77333" y1="73333" x2="77333" y2="73333"/>
                        <a14:foregroundMark x1="94444" y1="82222" x2="94444" y2="8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61" t="2539" b="15342"/>
          <a:stretch/>
        </p:blipFill>
        <p:spPr bwMode="auto">
          <a:xfrm>
            <a:off x="6885781" y="4941168"/>
            <a:ext cx="2311138" cy="214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0745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ecodrivingsolutions.com/wp-content/uploads/2011/05/eco-driv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768" y="4153740"/>
            <a:ext cx="2088232" cy="180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dirty="0" smtClean="0"/>
              <a:t>Edukacija vozača o elementima eko vožnje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Pilot projekt (2013.)</a:t>
            </a:r>
          </a:p>
          <a:p>
            <a:pPr lvl="1"/>
            <a:r>
              <a:rPr lang="hr-HR" sz="1800" dirty="0" smtClean="0"/>
              <a:t>Provedeno 170 treninga (119 za teretna vozila i 51 za osobna vozila)</a:t>
            </a:r>
          </a:p>
          <a:p>
            <a:pPr lvl="1"/>
            <a:r>
              <a:rPr lang="hr-HR" sz="1800" dirty="0" smtClean="0"/>
              <a:t>Na razini svih teretnih vozila i autobusa ostvarena je ušteda u potrošnji energenata od </a:t>
            </a:r>
            <a:r>
              <a:rPr lang="hr-HR" sz="1800" b="1" dirty="0" smtClean="0"/>
              <a:t>8,87%,</a:t>
            </a:r>
            <a:r>
              <a:rPr lang="hr-HR" sz="1800" dirty="0" smtClean="0"/>
              <a:t> </a:t>
            </a:r>
          </a:p>
          <a:p>
            <a:pPr lvl="1"/>
            <a:r>
              <a:rPr lang="hr-HR" sz="1800" dirty="0" smtClean="0"/>
              <a:t>Na razini svih osobnih vozila ostvarena je ušteda u potrošnji energenata od </a:t>
            </a:r>
            <a:r>
              <a:rPr lang="hr-HR" sz="1800" b="1" dirty="0" smtClean="0"/>
              <a:t>18,70%</a:t>
            </a:r>
            <a:r>
              <a:rPr lang="hr-HR" sz="1800" dirty="0" smtClean="0"/>
              <a:t>.</a:t>
            </a:r>
            <a:endParaRPr lang="hr-HR" sz="1800" u="sng" dirty="0" smtClean="0"/>
          </a:p>
          <a:p>
            <a:r>
              <a:rPr lang="hr-HR" dirty="0" smtClean="0"/>
              <a:t>Javni poziv: </a:t>
            </a:r>
            <a:r>
              <a:rPr lang="hr-HR" b="1" dirty="0" smtClean="0">
                <a:solidFill>
                  <a:srgbClr val="FF0000"/>
                </a:solidFill>
              </a:rPr>
              <a:t>otvoren!</a:t>
            </a:r>
          </a:p>
          <a:p>
            <a:pPr lvl="1"/>
            <a:r>
              <a:rPr lang="hr-HR" sz="1800" dirty="0" smtClean="0"/>
              <a:t>Korisnici: trgovačka društva i obrti; </a:t>
            </a:r>
            <a:r>
              <a:rPr lang="hr-HR" sz="1800" b="1" dirty="0" smtClean="0"/>
              <a:t>subvencija  40% opravdanih troškova </a:t>
            </a:r>
            <a:r>
              <a:rPr lang="hr-HR" sz="1800" dirty="0" smtClean="0"/>
              <a:t>ulaganja (PDV nije opravdan trošak)</a:t>
            </a:r>
          </a:p>
          <a:p>
            <a:r>
              <a:rPr lang="hr-HR" dirty="0" smtClean="0"/>
              <a:t>Neki </a:t>
            </a:r>
            <a:r>
              <a:rPr lang="hr-HR" dirty="0" err="1" smtClean="0"/>
              <a:t>korsinici</a:t>
            </a:r>
            <a:r>
              <a:rPr lang="hr-HR" dirty="0" smtClean="0"/>
              <a:t>: INA d.d., Konzum, </a:t>
            </a:r>
            <a:r>
              <a:rPr lang="hr-HR" dirty="0" err="1" smtClean="0"/>
              <a:t>Libertas</a:t>
            </a:r>
            <a:r>
              <a:rPr lang="hr-HR" dirty="0" smtClean="0"/>
              <a:t> Dubrovnik, Čazmatrans, Franck, Jamnica, Tisak, Ledo, Hrvatska pošta, Zvijezda, KD Autotrolej, Atlantic </a:t>
            </a:r>
            <a:r>
              <a:rPr lang="hr-HR" dirty="0" err="1" smtClean="0"/>
              <a:t>trade</a:t>
            </a:r>
            <a:r>
              <a:rPr lang="hr-HR" dirty="0" smtClean="0"/>
              <a:t> d.o.o. </a:t>
            </a:r>
            <a:r>
              <a:rPr lang="hr-HR" dirty="0" err="1" smtClean="0"/>
              <a:t>itd</a:t>
            </a:r>
            <a:r>
              <a:rPr lang="hr-HR" dirty="0" smtClean="0"/>
              <a:t>…..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638237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dirty="0" smtClean="0"/>
              <a:t>Ostale mjere EnU u prometu </a:t>
            </a:r>
            <a:r>
              <a:rPr lang="hr-HR" sz="2400" dirty="0" smtClean="0"/>
              <a:t>(1/4)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b="1" dirty="0">
                <a:solidFill>
                  <a:srgbClr val="FF0000"/>
                </a:solidFill>
              </a:rPr>
              <a:t>Javni poziv </a:t>
            </a:r>
            <a:r>
              <a:rPr lang="hr-HR" sz="2000" b="1" dirty="0" smtClean="0">
                <a:solidFill>
                  <a:srgbClr val="FF0000"/>
                </a:solidFill>
              </a:rPr>
              <a:t>otvoren!</a:t>
            </a:r>
          </a:p>
          <a:p>
            <a:pPr lvl="0"/>
            <a:r>
              <a:rPr lang="hr-HR" sz="2000" dirty="0"/>
              <a:t>Pregradnja postojećih vozila svih kategorija na električni pogon i pogon stlačenim prirodnim plinom (SPP) ili kupovina vozila pregrađenih na električni pogon</a:t>
            </a:r>
          </a:p>
          <a:p>
            <a:pPr lvl="0"/>
            <a:r>
              <a:rPr lang="hr-HR" sz="2000" dirty="0" smtClean="0"/>
              <a:t>Kupnja </a:t>
            </a:r>
            <a:r>
              <a:rPr lang="hr-HR" sz="2000" b="1" dirty="0"/>
              <a:t>električnih bicikala </a:t>
            </a:r>
            <a:r>
              <a:rPr lang="hr-HR" sz="2000" dirty="0"/>
              <a:t>čija najveća trajna snaga nije veća od 0,25 kW i koja se progresivno smanjuje do nule kad brzina dostigne 25 km/h, ili prije, ako vozač prestane pokretati pedale (nije moguće prijaviti manje od 5 i više od 15 električnih bicikala</a:t>
            </a:r>
            <a:r>
              <a:rPr lang="hr-HR" sz="2000" dirty="0" smtClean="0"/>
              <a:t>)</a:t>
            </a:r>
          </a:p>
          <a:p>
            <a:pPr lvl="0"/>
            <a:r>
              <a:rPr lang="hr-HR" sz="2000" dirty="0"/>
              <a:t>Kupnja plovila na električni pogon s ugrađenim solarnim </a:t>
            </a:r>
            <a:r>
              <a:rPr lang="hr-HR" sz="2000" dirty="0" smtClean="0"/>
              <a:t>panelima</a:t>
            </a:r>
            <a:endParaRPr lang="hr-HR" sz="2000" dirty="0"/>
          </a:p>
          <a:p>
            <a:r>
              <a:rPr lang="hr-HR" sz="2000" dirty="0"/>
              <a:t>Kupnja teretnih vozila na hibridni pogon kategorije N2</a:t>
            </a:r>
          </a:p>
          <a:p>
            <a:endParaRPr lang="hr-HR" sz="2000" dirty="0">
              <a:solidFill>
                <a:srgbClr val="FF0000"/>
              </a:solidFill>
            </a:endParaRPr>
          </a:p>
          <a:p>
            <a:pPr>
              <a:buNone/>
            </a:pPr>
            <a:endParaRPr lang="hr-HR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2198" y1="45201" x2="12198" y2="45201"/>
                        <a14:foregroundMark x1="95167" y1="47818" x2="95167" y2="47818"/>
                        <a14:foregroundMark x1="94131" y1="66667" x2="94131" y2="66667"/>
                        <a14:backgroundMark x1="18527" y1="5934" x2="18527" y2="5934"/>
                        <a14:backgroundMark x1="25662" y1="8028" x2="25662" y2="8028"/>
                        <a14:backgroundMark x1="38780" y1="9599" x2="38780" y2="9599"/>
                        <a14:backgroundMark x1="72037" y1="11867" x2="72037" y2="11867"/>
                        <a14:backgroundMark x1="89413" y1="3665" x2="89413" y2="3665"/>
                        <a14:backgroundMark x1="95857" y1="2618" x2="95857" y2="26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589240"/>
            <a:ext cx="2411760" cy="12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5970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dirty="0"/>
              <a:t>Što je potrebno za uspješnu provedbu projekata?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sz="2400" dirty="0">
              <a:latin typeface="Calibri" pitchFamily="34" charset="0"/>
            </a:endParaRPr>
          </a:p>
          <a:p>
            <a:r>
              <a:rPr lang="vi-VN" sz="2400" dirty="0">
                <a:latin typeface="Calibri" pitchFamily="34" charset="0"/>
              </a:rPr>
              <a:t>stručan i profesionalan kadar</a:t>
            </a:r>
          </a:p>
          <a:p>
            <a:r>
              <a:rPr lang="hr-HR" sz="2400" dirty="0" smtClean="0">
                <a:latin typeface="Calibri" pitchFamily="34" charset="0"/>
              </a:rPr>
              <a:t>temeljito planiranje projekata, s naglaskom na zadovoljavanje tehničkih zahtjeva</a:t>
            </a:r>
          </a:p>
          <a:p>
            <a:r>
              <a:rPr lang="hr-HR" sz="2400" dirty="0">
                <a:latin typeface="Calibri" pitchFamily="34" charset="0"/>
              </a:rPr>
              <a:t>p</a:t>
            </a:r>
            <a:r>
              <a:rPr lang="hr-HR" sz="2400" dirty="0" smtClean="0">
                <a:latin typeface="Calibri" pitchFamily="34" charset="0"/>
              </a:rPr>
              <a:t>ravovremena dostava cjelovite dokumentacije</a:t>
            </a:r>
            <a:endParaRPr lang="vi-VN" sz="2400" dirty="0">
              <a:latin typeface="Calibri" pitchFamily="34" charset="0"/>
            </a:endParaRPr>
          </a:p>
          <a:p>
            <a:r>
              <a:rPr lang="vi-VN" sz="2400" dirty="0" smtClean="0">
                <a:latin typeface="Calibri" pitchFamily="34" charset="0"/>
              </a:rPr>
              <a:t>aktivna </a:t>
            </a:r>
            <a:r>
              <a:rPr lang="vi-VN" sz="2400" dirty="0">
                <a:latin typeface="Calibri" pitchFamily="34" charset="0"/>
              </a:rPr>
              <a:t>suradnja sa stručnim službama </a:t>
            </a:r>
            <a:r>
              <a:rPr lang="vi-VN" sz="2400" dirty="0" smtClean="0">
                <a:latin typeface="Calibri" pitchFamily="34" charset="0"/>
              </a:rPr>
              <a:t>Fonda</a:t>
            </a:r>
            <a:endParaRPr lang="vi-VN" sz="2400" dirty="0">
              <a:latin typeface="Calibri" pitchFamily="34" charset="0"/>
            </a:endParaRPr>
          </a:p>
          <a:p>
            <a:r>
              <a:rPr lang="hr-HR" sz="2400" dirty="0" smtClean="0">
                <a:latin typeface="Calibri" pitchFamily="34" charset="0"/>
              </a:rPr>
              <a:t>osigurati kontrolu provedbe projekta</a:t>
            </a:r>
          </a:p>
          <a:p>
            <a:r>
              <a:rPr lang="hr-HR" sz="2400" dirty="0" smtClean="0">
                <a:latin typeface="Calibri" pitchFamily="34" charset="0"/>
              </a:rPr>
              <a:t>i</a:t>
            </a:r>
            <a:r>
              <a:rPr lang="vi-VN" sz="2400" dirty="0" smtClean="0">
                <a:latin typeface="Calibri" pitchFamily="34" charset="0"/>
              </a:rPr>
              <a:t>nformiranje javnosti</a:t>
            </a:r>
            <a:endParaRPr lang="vi-VN" sz="2400" dirty="0">
              <a:latin typeface="Calibri" pitchFamily="34" charset="0"/>
            </a:endParaRPr>
          </a:p>
          <a:p>
            <a:endParaRPr lang="hr-HR" sz="24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 r="61891"/>
          <a:stretch>
            <a:fillRect/>
          </a:stretch>
        </p:blipFill>
        <p:spPr bwMode="auto">
          <a:xfrm>
            <a:off x="4572000" y="4725144"/>
            <a:ext cx="2736304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290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3376" y="2492896"/>
            <a:ext cx="6347715" cy="1826581"/>
          </a:xfrm>
        </p:spPr>
        <p:txBody>
          <a:bodyPr/>
          <a:lstStyle/>
          <a:p>
            <a:r>
              <a:rPr lang="hr-HR" dirty="0" smtClean="0"/>
              <a:t>Hvala na pažnji!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0424" y="4437112"/>
            <a:ext cx="6849888" cy="1944216"/>
          </a:xfrm>
        </p:spPr>
        <p:txBody>
          <a:bodyPr>
            <a:normAutofit fontScale="47500" lnSpcReduction="20000"/>
          </a:bodyPr>
          <a:lstStyle/>
          <a:p>
            <a:r>
              <a:rPr lang="hr-HR" sz="3400" dirty="0" smtClean="0">
                <a:latin typeface="+mj-lt"/>
                <a:hlinkClick r:id="rId2"/>
              </a:rPr>
              <a:t>enu@</a:t>
            </a:r>
            <a:r>
              <a:rPr lang="hr-HR" sz="3400" dirty="0" err="1" smtClean="0">
                <a:latin typeface="+mj-lt"/>
                <a:hlinkClick r:id="rId2"/>
              </a:rPr>
              <a:t>fzoeu.hr</a:t>
            </a:r>
            <a:r>
              <a:rPr lang="hr-HR" sz="3400" dirty="0" smtClean="0">
                <a:latin typeface="+mj-lt"/>
              </a:rPr>
              <a:t> </a:t>
            </a:r>
          </a:p>
          <a:p>
            <a:pPr lvl="0">
              <a:buClr>
                <a:srgbClr val="90C226"/>
              </a:buClr>
            </a:pPr>
            <a:r>
              <a:rPr lang="hr-HR" sz="3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 Light"/>
                <a:hlinkClick r:id="rId3"/>
              </a:rPr>
              <a:t>kontakt@</a:t>
            </a:r>
            <a:r>
              <a:rPr lang="hr-HR" sz="34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 Light"/>
                <a:hlinkClick r:id="rId3"/>
              </a:rPr>
              <a:t>fzoeu.hr</a:t>
            </a:r>
            <a:endParaRPr lang="hr-HR" sz="3400" dirty="0" smtClean="0">
              <a:solidFill>
                <a:prstClr val="black">
                  <a:lumMod val="50000"/>
                  <a:lumOff val="50000"/>
                </a:prstClr>
              </a:solidFill>
              <a:latin typeface="Calibri Light"/>
            </a:endParaRPr>
          </a:p>
          <a:p>
            <a:pPr lvl="0">
              <a:buClr>
                <a:srgbClr val="90C226"/>
              </a:buClr>
            </a:pPr>
            <a:r>
              <a:rPr lang="hr-HR" sz="3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 Light"/>
                <a:hlinkClick r:id="rId4"/>
              </a:rPr>
              <a:t>gospodarenje_energijom@</a:t>
            </a:r>
            <a:r>
              <a:rPr lang="hr-HR" sz="34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 Light"/>
                <a:hlinkClick r:id="rId4"/>
              </a:rPr>
              <a:t>fzoeu.hr</a:t>
            </a:r>
            <a:r>
              <a:rPr lang="hr-HR" sz="3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 Light"/>
              </a:rPr>
              <a:t> </a:t>
            </a:r>
            <a:endParaRPr lang="hr-HR" sz="3400" dirty="0">
              <a:solidFill>
                <a:prstClr val="black">
                  <a:lumMod val="50000"/>
                  <a:lumOff val="50000"/>
                </a:prstClr>
              </a:solidFill>
              <a:latin typeface="Calibri Light"/>
            </a:endParaRPr>
          </a:p>
          <a:p>
            <a:endParaRPr lang="hr-HR" sz="3200" dirty="0" smtClean="0">
              <a:latin typeface="+mj-lt"/>
            </a:endParaRPr>
          </a:p>
          <a:p>
            <a:r>
              <a:rPr lang="hr-HR" sz="3200" dirty="0" smtClean="0"/>
              <a:t>Besplatni info-telefon:  </a:t>
            </a:r>
            <a:r>
              <a:rPr lang="hr-HR" sz="3800" dirty="0" smtClean="0">
                <a:solidFill>
                  <a:srgbClr val="FF0000"/>
                </a:solidFill>
              </a:rPr>
              <a:t>0800 200 170</a:t>
            </a:r>
          </a:p>
          <a:p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39552" y="116632"/>
            <a:ext cx="6594475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libri Light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libri Light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libri Light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libri Light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1800" dirty="0" smtClean="0">
                <a:solidFill>
                  <a:schemeClr val="bg1">
                    <a:lumMod val="50000"/>
                  </a:schemeClr>
                </a:solidFill>
              </a:rPr>
              <a:t>REPUBLIKA HRVATSKA</a:t>
            </a:r>
          </a:p>
          <a:p>
            <a:pPr algn="ctr"/>
            <a:r>
              <a:rPr lang="hr-HR" sz="1800" b="1" dirty="0" smtClean="0">
                <a:solidFill>
                  <a:schemeClr val="bg1">
                    <a:lumMod val="50000"/>
                  </a:schemeClr>
                </a:solidFill>
              </a:rPr>
              <a:t>FOND ZA ZAŠTITU OKOLIŠA I ENERGETSKU UČINKOVITOST</a:t>
            </a:r>
            <a:endParaRPr lang="hr-HR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548616" y="2420888"/>
            <a:ext cx="6347715" cy="1826581"/>
          </a:xfrm>
        </p:spPr>
        <p:txBody>
          <a:bodyPr/>
          <a:lstStyle/>
          <a:p>
            <a:r>
              <a:rPr lang="hr-HR" sz="3600" dirty="0" smtClean="0"/>
              <a:t>Kako do sredstava Fonda?</a:t>
            </a:r>
            <a:endParaRPr lang="hr-HR" sz="3600" dirty="0"/>
          </a:p>
        </p:txBody>
      </p:sp>
      <p:sp>
        <p:nvSpPr>
          <p:cNvPr id="7" name="Rezervirano mjesto teksta 6"/>
          <p:cNvSpPr>
            <a:spLocks noGrp="1"/>
          </p:cNvSpPr>
          <p:nvPr>
            <p:ph type="body" idx="1"/>
          </p:nvPr>
        </p:nvSpPr>
        <p:spPr>
          <a:xfrm>
            <a:off x="553448" y="4221088"/>
            <a:ext cx="6347715" cy="860400"/>
          </a:xfrm>
        </p:spPr>
        <p:txBody>
          <a:bodyPr/>
          <a:lstStyle/>
          <a:p>
            <a:endParaRPr lang="hr-HR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hr-HR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39552" y="116632"/>
            <a:ext cx="6594475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libri Light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libri Light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libri Light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libri Light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1800" dirty="0" smtClean="0">
                <a:solidFill>
                  <a:schemeClr val="bg1">
                    <a:lumMod val="50000"/>
                  </a:schemeClr>
                </a:solidFill>
              </a:rPr>
              <a:t>REPUBLIKA HRVATSKA</a:t>
            </a:r>
          </a:p>
          <a:p>
            <a:pPr algn="ctr"/>
            <a:r>
              <a:rPr lang="hr-HR" sz="1800" b="1" dirty="0" smtClean="0">
                <a:solidFill>
                  <a:schemeClr val="bg1">
                    <a:lumMod val="50000"/>
                  </a:schemeClr>
                </a:solidFill>
              </a:rPr>
              <a:t>FOND ZA ZAŠTITU OKOLIŠA I ENERGETSKU UČINKOVITOST</a:t>
            </a:r>
            <a:endParaRPr lang="hr-HR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45250" y="6042025"/>
            <a:ext cx="512763" cy="365125"/>
          </a:xfrm>
        </p:spPr>
        <p:txBody>
          <a:bodyPr>
            <a:normAutofit/>
          </a:bodyPr>
          <a:lstStyle/>
          <a:p>
            <a:fld id="{C5E8DBE8-4FE5-4B3B-B1CD-93A5077AE4DA}" type="slidenum">
              <a:rPr lang="en-US" sz="1200">
                <a:latin typeface="+mn-lt"/>
              </a:rPr>
              <a:pPr/>
              <a:t>3</a:t>
            </a:fld>
            <a:endParaRPr lang="en-US" sz="1200" dirty="0">
              <a:latin typeface="+mn-lt"/>
            </a:endParaRPr>
          </a:p>
        </p:txBody>
      </p:sp>
      <p:pic>
        <p:nvPicPr>
          <p:cNvPr id="59394" name="Picture 2" descr="Image result for mon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5010149"/>
            <a:ext cx="2466975" cy="18478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601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dirty="0" smtClean="0"/>
              <a:t>Kako do sredstava Fonda?</a:t>
            </a:r>
            <a:endParaRPr lang="hr-HR" sz="32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9791681"/>
              </p:ext>
            </p:extLst>
          </p:nvPr>
        </p:nvGraphicFramePr>
        <p:xfrm>
          <a:off x="609600" y="1449388"/>
          <a:ext cx="6594475" cy="4500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5D2212-1914-465A-9EB6-20C6024E5C6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042025"/>
            <a:ext cx="6266656" cy="365125"/>
          </a:xfrm>
          <a:prstGeom prst="rect">
            <a:avLst/>
          </a:prstGeom>
        </p:spPr>
        <p:txBody>
          <a:bodyPr/>
          <a:lstStyle>
            <a:lvl1pPr>
              <a:defRPr sz="1200" i="1">
                <a:latin typeface="+mn-lt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4089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dirty="0" smtClean="0"/>
              <a:t>Dodjela sredstava Fonda - iznosi </a:t>
            </a:r>
            <a:endParaRPr lang="hr-HR" sz="3200" dirty="0"/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3573282"/>
              </p:ext>
            </p:extLst>
          </p:nvPr>
        </p:nvGraphicFramePr>
        <p:xfrm>
          <a:off x="323528" y="1942094"/>
          <a:ext cx="7416824" cy="3863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5D2212-1914-465A-9EB6-20C6024E5C6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8" name="Pravokutnik 7"/>
          <p:cNvSpPr/>
          <p:nvPr/>
        </p:nvSpPr>
        <p:spPr>
          <a:xfrm>
            <a:off x="329853" y="1604705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</a:pPr>
            <a:r>
              <a:rPr lang="hr-HR" sz="1600" b="1" dirty="0" smtClean="0">
                <a:solidFill>
                  <a:srgbClr val="404040"/>
                </a:solidFill>
              </a:rPr>
              <a:t>Projekti zaštite okoliša, </a:t>
            </a:r>
            <a:r>
              <a:rPr lang="hr-HR" sz="1600" b="1" dirty="0" err="1" smtClean="0">
                <a:solidFill>
                  <a:srgbClr val="404040"/>
                </a:solidFill>
              </a:rPr>
              <a:t>EnU</a:t>
            </a:r>
            <a:r>
              <a:rPr lang="hr-HR" sz="1600" b="1" dirty="0" smtClean="0">
                <a:solidFill>
                  <a:srgbClr val="404040"/>
                </a:solidFill>
              </a:rPr>
              <a:t> i OIE </a:t>
            </a:r>
            <a:endParaRPr lang="hr-HR" sz="1600" b="1" dirty="0">
              <a:solidFill>
                <a:srgbClr val="40404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042025"/>
            <a:ext cx="6266656" cy="365125"/>
          </a:xfrm>
          <a:prstGeom prst="rect">
            <a:avLst/>
          </a:prstGeom>
        </p:spPr>
        <p:txBody>
          <a:bodyPr/>
          <a:lstStyle>
            <a:lvl1pPr>
              <a:defRPr sz="1200" i="1">
                <a:latin typeface="+mn-lt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0455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600" dirty="0" smtClean="0"/>
              <a:t>Mogućnosti za poduzetnike – </a:t>
            </a:r>
            <a:r>
              <a:rPr lang="hr-HR" sz="2700" dirty="0" smtClean="0"/>
              <a:t>sufinanciranje projekata EnU u tvrtkama/obrtima</a:t>
            </a:r>
            <a:br>
              <a:rPr lang="hr-HR" sz="2700" dirty="0" smtClean="0"/>
            </a:br>
            <a:endParaRPr lang="hr-HR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5E8DBE8-4FE5-4B3B-B1CD-93A5077AE4D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042025"/>
            <a:ext cx="6266656" cy="365125"/>
          </a:xfrm>
          <a:prstGeom prst="rect">
            <a:avLst/>
          </a:prstGeom>
        </p:spPr>
        <p:txBody>
          <a:bodyPr/>
          <a:lstStyle>
            <a:lvl1pPr>
              <a:defRPr sz="1200" i="1">
                <a:latin typeface="+mn-lt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9311551"/>
              </p:ext>
            </p:extLst>
          </p:nvPr>
        </p:nvGraphicFramePr>
        <p:xfrm>
          <a:off x="755576" y="1700808"/>
          <a:ext cx="6266656" cy="4105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229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539552" y="2708920"/>
            <a:ext cx="6347715" cy="1826581"/>
          </a:xfrm>
        </p:spPr>
        <p:txBody>
          <a:bodyPr/>
          <a:lstStyle/>
          <a:p>
            <a:r>
              <a:rPr lang="hr-HR" sz="3600" dirty="0" smtClean="0"/>
              <a:t>Energetski pregledi i sustavi upravljanja energijom</a:t>
            </a:r>
            <a:endParaRPr lang="hr-HR" sz="3600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39552" y="116632"/>
            <a:ext cx="6594475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libri Light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libri Light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libri Light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libri Light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1800" dirty="0" smtClean="0">
                <a:solidFill>
                  <a:schemeClr val="bg1">
                    <a:lumMod val="50000"/>
                  </a:schemeClr>
                </a:solidFill>
              </a:rPr>
              <a:t>REPUBLIKA HRVATSKA</a:t>
            </a:r>
          </a:p>
          <a:p>
            <a:pPr algn="ctr"/>
            <a:r>
              <a:rPr lang="hr-HR" sz="1800" b="1" dirty="0" smtClean="0">
                <a:solidFill>
                  <a:schemeClr val="bg1">
                    <a:lumMod val="50000"/>
                  </a:schemeClr>
                </a:solidFill>
              </a:rPr>
              <a:t>FOND ZA ZAŠTITU OKOLIŠA I ENERGETSKU UČINKOVITOST</a:t>
            </a:r>
            <a:endParaRPr lang="hr-HR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45250" y="6042025"/>
            <a:ext cx="512763" cy="365125"/>
          </a:xfrm>
        </p:spPr>
        <p:txBody>
          <a:bodyPr>
            <a:normAutofit/>
          </a:bodyPr>
          <a:lstStyle/>
          <a:p>
            <a:fld id="{C5E8DBE8-4FE5-4B3B-B1CD-93A5077AE4DA}" type="slidenum">
              <a:rPr lang="en-US" sz="1200">
                <a:latin typeface="+mn-lt"/>
              </a:rPr>
              <a:pPr/>
              <a:t>7</a:t>
            </a:fld>
            <a:endParaRPr lang="en-US" sz="1200" dirty="0">
              <a:latin typeface="+mn-lt"/>
            </a:endParaRPr>
          </a:p>
        </p:txBody>
      </p:sp>
      <p:pic>
        <p:nvPicPr>
          <p:cNvPr id="12" name="Picture 4" descr="http://www.residuosprofesional.com/wp-content/uploads/2014/03/ISO-ISO-500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09120"/>
            <a:ext cx="2042242" cy="198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08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dirty="0" smtClean="0"/>
              <a:t>Zakonske obveze velikih poduzeća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000" b="1" dirty="0" smtClean="0"/>
              <a:t>Zakon o energetskoj učinkovitosti (NN 127/14)</a:t>
            </a:r>
          </a:p>
          <a:p>
            <a:pPr lvl="1"/>
            <a:r>
              <a:rPr lang="hr-HR" dirty="0" smtClean="0"/>
              <a:t>Prijenos Direktive 2012/27/EU Europskog parlamenta i Vijeća od 25. listopada 2012. o energetskoj učinkovitosti</a:t>
            </a:r>
          </a:p>
          <a:p>
            <a:r>
              <a:rPr lang="hr-HR" sz="2000" b="1" dirty="0" smtClean="0"/>
              <a:t>Obveze  velikih tvrtki</a:t>
            </a:r>
          </a:p>
          <a:p>
            <a:pPr lvl="1"/>
            <a:r>
              <a:rPr lang="hr-HR" dirty="0" smtClean="0"/>
              <a:t>I</a:t>
            </a:r>
            <a:r>
              <a:rPr lang="nb-NO" dirty="0" smtClean="0"/>
              <a:t>zraditi energetski pregled svake četiri godine</a:t>
            </a:r>
            <a:r>
              <a:rPr lang="hr-HR" dirty="0" smtClean="0"/>
              <a:t>!</a:t>
            </a:r>
          </a:p>
          <a:p>
            <a:pPr lvl="1"/>
            <a:r>
              <a:rPr lang="hr-HR" dirty="0" smtClean="0"/>
              <a:t>Energetski pregled će se provoditi prema posebnom pravilniku kojega propisuje MINGO u roku 3 mjeseca od stupanja Zakona na snagu</a:t>
            </a:r>
          </a:p>
          <a:p>
            <a:pPr lvl="1"/>
            <a:r>
              <a:rPr lang="hr-HR" dirty="0" smtClean="0"/>
              <a:t>Iznimka:</a:t>
            </a:r>
          </a:p>
          <a:p>
            <a:pPr lvl="2"/>
            <a:r>
              <a:rPr lang="hr-HR" dirty="0" smtClean="0">
                <a:latin typeface="Calibri (Body)"/>
              </a:rPr>
              <a:t>“…</a:t>
            </a:r>
            <a:r>
              <a:rPr lang="vi-VN" i="1" dirty="0" smtClean="0">
                <a:latin typeface="Calibri (Body)"/>
              </a:rPr>
              <a:t>velika poduzeća koja uvedu </a:t>
            </a:r>
            <a:r>
              <a:rPr lang="vi-VN" i="1" u="sng" dirty="0" smtClean="0">
                <a:latin typeface="Calibri (Body)"/>
              </a:rPr>
              <a:t>sustav upravljanja energijom ili okolišem, koji u sebi sadrži obvezu redovne provedbe energetskih pregleda</a:t>
            </a:r>
            <a:r>
              <a:rPr lang="vi-VN" i="1" dirty="0" smtClean="0">
                <a:latin typeface="Calibri (Body)"/>
              </a:rPr>
              <a:t>, na temelju certifikata izdanog od strane akreditiranog neovisnog tijela prema relevantnim europskim ili međunarodnim normama nisu dužna izraditi energetski pregled</a:t>
            </a:r>
            <a:r>
              <a:rPr lang="hr-HR" i="1" dirty="0" smtClean="0">
                <a:latin typeface="Calibri (Body)"/>
              </a:rPr>
              <a:t>.”</a:t>
            </a:r>
            <a:r>
              <a:rPr lang="vi-VN" i="1" dirty="0" smtClean="0">
                <a:latin typeface="Calibri (Body)"/>
              </a:rPr>
              <a:t> </a:t>
            </a:r>
            <a:r>
              <a:rPr lang="nb-NO" i="1" dirty="0" smtClean="0">
                <a:latin typeface="Calibri (Body)"/>
              </a:rPr>
              <a:t> </a:t>
            </a:r>
            <a:endParaRPr lang="hr-HR" i="1" dirty="0" smtClean="0">
              <a:latin typeface="Calibri (Body)"/>
            </a:endParaRPr>
          </a:p>
          <a:p>
            <a:pPr lvl="0"/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pPr lvl="0"/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5D2212-1914-465A-9EB6-20C6024E5C6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72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0825"/>
            <a:ext cx="6698704" cy="947738"/>
          </a:xfrm>
        </p:spPr>
        <p:txBody>
          <a:bodyPr/>
          <a:lstStyle/>
          <a:p>
            <a:r>
              <a:rPr lang="hr-HR" sz="2800" dirty="0" smtClean="0"/>
              <a:t>Mogućnosti sufinanciranja energetskih pregleda i sustava upravljanja energijom</a:t>
            </a:r>
            <a:endParaRPr lang="hr-H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9388"/>
            <a:ext cx="7562800" cy="5291980"/>
          </a:xfrm>
        </p:spPr>
        <p:txBody>
          <a:bodyPr/>
          <a:lstStyle/>
          <a:p>
            <a:r>
              <a:rPr lang="hr-HR" sz="2000" dirty="0" smtClean="0"/>
              <a:t>Mogućnosti sufinanciranja za tvrtke/obrtnike 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sz="2000" dirty="0" smtClean="0"/>
              <a:t>Energetski pregledi industrijskih postrojenja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sz="2000" dirty="0" smtClean="0"/>
              <a:t>Energetski pregledi i energetsko certificiranje zgrada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sz="2000" dirty="0" smtClean="0"/>
              <a:t>Uvođenje sustava gospodarenja energijom u skladu s HRN EN </a:t>
            </a:r>
            <a:r>
              <a:rPr lang="hr-HR" sz="2000" b="1" dirty="0" smtClean="0"/>
              <a:t>ISO50001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hr-HR" sz="1800" dirty="0" smtClean="0"/>
              <a:t>Trošak stručne savjetodavne usluge za cjelovitu provjeru usklađenosti i usklađivanje s normom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hr-HR" sz="1800" dirty="0" smtClean="0"/>
              <a:t>Trošak ocjene sukladnosti i certificiranja od strane akreditirane pravne osobe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hr-HR" sz="1800" dirty="0" smtClean="0"/>
              <a:t>Trošak </a:t>
            </a:r>
            <a:r>
              <a:rPr lang="hr-HR" sz="1800" dirty="0" err="1" smtClean="0"/>
              <a:t>recertificiranja</a:t>
            </a:r>
            <a:endParaRPr lang="hr-HR" sz="1800" dirty="0" smtClean="0"/>
          </a:p>
          <a:p>
            <a:endParaRPr lang="hr-HR" sz="20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5D2212-1914-465A-9EB6-20C6024E5C6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68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2637</TotalTime>
  <Words>1387</Words>
  <Application>Microsoft Office PowerPoint</Application>
  <PresentationFormat>On-screen Show (4:3)</PresentationFormat>
  <Paragraphs>234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(Body)</vt:lpstr>
      <vt:lpstr>Calibri Light</vt:lpstr>
      <vt:lpstr>Verdana</vt:lpstr>
      <vt:lpstr>Wingdings</vt:lpstr>
      <vt:lpstr>Wingdings 3</vt:lpstr>
      <vt:lpstr>Facet</vt:lpstr>
      <vt:lpstr>1_Facet</vt:lpstr>
      <vt:lpstr>Mogućnosti sufinanciranja projekata EnU za poduzetnike</vt:lpstr>
      <vt:lpstr>Sadržaj prezentacije</vt:lpstr>
      <vt:lpstr>Kako do sredstava Fonda?</vt:lpstr>
      <vt:lpstr>Kako do sredstava Fonda?</vt:lpstr>
      <vt:lpstr>Dodjela sredstava Fonda - iznosi </vt:lpstr>
      <vt:lpstr>Mogućnosti za poduzetnike – sufinanciranje projekata EnU u tvrtkama/obrtima </vt:lpstr>
      <vt:lpstr>Energetski pregledi i sustavi upravljanja energijom</vt:lpstr>
      <vt:lpstr>Zakonske obveze velikih poduzeća </vt:lpstr>
      <vt:lpstr>Mogućnosti sufinanciranja energetskih pregleda i sustava upravljanja energijom</vt:lpstr>
      <vt:lpstr>Javni poziv za energetske preglede i sustave upravljanja energijom</vt:lpstr>
      <vt:lpstr>EnU u proizvodnim procesima OIE Zgrade</vt:lpstr>
      <vt:lpstr>Mogućnosti sufinanciranja EnU u proizvodnim postrojenjima</vt:lpstr>
      <vt:lpstr>Javni natječaj za projekte EnU u proizvodnim postrojenjima </vt:lpstr>
      <vt:lpstr>Mogućnosti sufinanciranja projekata korištenja OIE</vt:lpstr>
      <vt:lpstr>Javni natječaj i poziv za projekte OIE</vt:lpstr>
      <vt:lpstr>Sufinanciranje projekata EnU komercijalnih nestambenih zgrada</vt:lpstr>
      <vt:lpstr>Javni natječaj za energetsku obnovu nestambenih zgrada</vt:lpstr>
      <vt:lpstr>Potrebna dokumentacija za prijavu na javne natječaje/pozive</vt:lpstr>
      <vt:lpstr>Čisti transport</vt:lpstr>
      <vt:lpstr>Sufinanciranje kupnje hibridnih i električnih vozila</vt:lpstr>
      <vt:lpstr>Edukacija vozača o elementima eko vožnje </vt:lpstr>
      <vt:lpstr>Ostale mjere EnU u prometu (1/4) </vt:lpstr>
      <vt:lpstr>Što je potrebno za uspješnu provedbu projekata?</vt:lpstr>
      <vt:lpstr>Hvala na pažnji!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Vesna Bukarica</dc:creator>
  <cp:lastModifiedBy>Katedra</cp:lastModifiedBy>
  <cp:revision>199</cp:revision>
  <dcterms:created xsi:type="dcterms:W3CDTF">2013-09-29T08:50:28Z</dcterms:created>
  <dcterms:modified xsi:type="dcterms:W3CDTF">2015-04-29T12:42:05Z</dcterms:modified>
</cp:coreProperties>
</file>